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30"/>
  </p:notesMasterIdLst>
  <p:sldIdLst>
    <p:sldId id="256" r:id="rId2"/>
    <p:sldId id="259" r:id="rId3"/>
    <p:sldId id="280" r:id="rId4"/>
    <p:sldId id="260" r:id="rId5"/>
    <p:sldId id="261" r:id="rId6"/>
    <p:sldId id="262" r:id="rId7"/>
    <p:sldId id="270" r:id="rId8"/>
    <p:sldId id="269" r:id="rId9"/>
    <p:sldId id="268" r:id="rId10"/>
    <p:sldId id="267" r:id="rId11"/>
    <p:sldId id="266" r:id="rId12"/>
    <p:sldId id="265" r:id="rId13"/>
    <p:sldId id="279" r:id="rId14"/>
    <p:sldId id="278" r:id="rId15"/>
    <p:sldId id="277" r:id="rId16"/>
    <p:sldId id="276" r:id="rId17"/>
    <p:sldId id="275" r:id="rId18"/>
    <p:sldId id="295" r:id="rId19"/>
    <p:sldId id="294" r:id="rId20"/>
    <p:sldId id="293" r:id="rId21"/>
    <p:sldId id="292" r:id="rId22"/>
    <p:sldId id="291" r:id="rId23"/>
    <p:sldId id="290" r:id="rId24"/>
    <p:sldId id="289" r:id="rId25"/>
    <p:sldId id="288" r:id="rId26"/>
    <p:sldId id="287" r:id="rId27"/>
    <p:sldId id="286" r:id="rId28"/>
    <p:sldId id="283" r:id="rId2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A016DA-6CB0-45E6-815D-A0D94C55BA87}" v="79" dt="2021-01-10T20:30:57.166"/>
  </p1510:revLst>
</p1510:revInfo>
</file>

<file path=ppt/tableStyles.xml><?xml version="1.0" encoding="utf-8"?>
<a:tblStyleLst xmlns:a="http://schemas.openxmlformats.org/drawingml/2006/main" def="{0083793C-147F-4CFE-9D66-75E43DE6CB0D}">
  <a:tblStyle styleId="{0083793C-147F-4CFE-9D66-75E43DE6CB0D}" styleName="Table_0">
    <a:wholeTbl>
      <a:tcTxStyle b="off" i="off">
        <a:font>
          <a:latin typeface="Rockwell"/>
          <a:ea typeface="Rockwell"/>
          <a:cs typeface="Rockwell"/>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9E9E9"/>
          </a:solidFill>
        </a:fill>
      </a:tcStyle>
    </a:wholeTbl>
    <a:band1H>
      <a:tcTxStyle/>
      <a:tcStyle>
        <a:tcBdr/>
        <a:fill>
          <a:solidFill>
            <a:srgbClr val="D0D0D0"/>
          </a:solidFill>
        </a:fill>
      </a:tcStyle>
    </a:band1H>
    <a:band2H>
      <a:tcTxStyle/>
      <a:tcStyle>
        <a:tcBdr/>
      </a:tcStyle>
    </a:band2H>
    <a:band1V>
      <a:tcTxStyle/>
      <a:tcStyle>
        <a:tcBdr/>
        <a:fill>
          <a:solidFill>
            <a:srgbClr val="D0D0D0"/>
          </a:solidFill>
        </a:fill>
      </a:tcStyle>
    </a:band1V>
    <a:band2V>
      <a:tcTxStyle/>
      <a:tcStyle>
        <a:tcBdr/>
      </a:tcStyle>
    </a:band2V>
    <a:lastCol>
      <a:tcTxStyle b="on" i="off">
        <a:font>
          <a:latin typeface="Rockwell"/>
          <a:ea typeface="Rockwell"/>
          <a:cs typeface="Rockwell"/>
        </a:font>
        <a:srgbClr val="FFFFFF"/>
      </a:tcTxStyle>
      <a:tcStyle>
        <a:tcBdr/>
        <a:fill>
          <a:solidFill>
            <a:srgbClr val="5A5A59"/>
          </a:solidFill>
        </a:fill>
      </a:tcStyle>
    </a:lastCol>
    <a:firstCol>
      <a:tcTxStyle b="on" i="off">
        <a:font>
          <a:latin typeface="Rockwell"/>
          <a:ea typeface="Rockwell"/>
          <a:cs typeface="Rockwell"/>
        </a:font>
        <a:srgbClr val="FFFFFF"/>
      </a:tcTxStyle>
      <a:tcStyle>
        <a:tcBdr/>
        <a:fill>
          <a:solidFill>
            <a:srgbClr val="5A5A59"/>
          </a:solidFill>
        </a:fill>
      </a:tcStyle>
    </a:firstCol>
    <a:lastRow>
      <a:tcTxStyle b="on" i="off">
        <a:font>
          <a:latin typeface="Rockwell"/>
          <a:ea typeface="Rockwell"/>
          <a:cs typeface="Rockwell"/>
        </a:font>
        <a:srgbClr val="FFFFFF"/>
      </a:tcTxStyle>
      <a:tcStyle>
        <a:tcBdr>
          <a:top>
            <a:ln w="38100" cap="flat" cmpd="sng">
              <a:solidFill>
                <a:srgbClr val="FFFFFF"/>
              </a:solidFill>
              <a:prstDash val="solid"/>
              <a:round/>
              <a:headEnd type="none" w="sm" len="sm"/>
              <a:tailEnd type="none" w="sm" len="sm"/>
            </a:ln>
          </a:top>
        </a:tcBdr>
        <a:fill>
          <a:solidFill>
            <a:srgbClr val="5A5A59"/>
          </a:solidFill>
        </a:fill>
      </a:tcStyle>
    </a:lastRow>
    <a:seCell>
      <a:tcTxStyle/>
      <a:tcStyle>
        <a:tcBdr/>
      </a:tcStyle>
    </a:seCell>
    <a:swCell>
      <a:tcTxStyle/>
      <a:tcStyle>
        <a:tcBdr/>
      </a:tcStyle>
    </a:swCell>
    <a:firstRow>
      <a:tcTxStyle b="on" i="off">
        <a:font>
          <a:latin typeface="Rockwell"/>
          <a:ea typeface="Rockwell"/>
          <a:cs typeface="Rockwell"/>
        </a:font>
        <a:srgbClr val="FFFFFF"/>
      </a:tcTxStyle>
      <a:tcStyle>
        <a:tcBdr>
          <a:bottom>
            <a:ln w="38100" cap="flat" cmpd="sng">
              <a:solidFill>
                <a:srgbClr val="FFFFFF"/>
              </a:solidFill>
              <a:prstDash val="solid"/>
              <a:round/>
              <a:headEnd type="none" w="sm" len="sm"/>
              <a:tailEnd type="none" w="sm" len="sm"/>
            </a:ln>
          </a:bottom>
        </a:tcBdr>
        <a:fill>
          <a:solidFill>
            <a:srgbClr val="5A5A59"/>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976b8d42f4_0_12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 name="Google Shape;61;g976b8d42f4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9770fe3cfe_0_4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9770fe3cfe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9770fe3cfe_0_5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g9770fe3cfe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9770fe3cfe_0_6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g9770fe3cfe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88974284f_0_2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988974284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988974284f_0_3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g988974284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988974284f_0_4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g988974284f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988974284f_0_4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g988974284f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988974284f_0_5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g988974284f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7737f30b1_0_2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97737f30b1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97737f30b1_0_3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g97737f30b1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76b8d42f4_0_14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976b8d42f4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97737f30b1_0_4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97737f30b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97737f30b1_0_6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g97737f30b1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97737f30b1_0_6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g97737f30b1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97737f30b1_0_7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97737f30b1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97737f30b1_0_81: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g97737f30b1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97737f30b1_0_8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g97737f30b1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97737f30b1_0_9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g97737f30b1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97737f30b1_0_10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g97737f30b1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97737f30b1_0_12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 name="Google Shape;201;g97737f30b1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988974284f_0_1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 name="Google Shape;79;g988974284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976b8d42f4_0_156: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g976b8d42f4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976b8d42f4_0_16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g976b8d42f4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976b8d42f4_0_174: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g976b8d42f4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770fe3cfe_0_2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9770fe3cfe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9770fe3cfe_0_30: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g9770fe3cf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9770fe3cfe_0_38: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g9770fe3cfe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1">
  <p:cSld name="Blank">
    <p:spTree>
      <p:nvGrpSpPr>
        <p:cNvPr id="1" name="Shape 50"/>
        <p:cNvGrpSpPr/>
        <p:nvPr/>
      </p:nvGrpSpPr>
      <p:grpSpPr>
        <a:xfrm>
          <a:off x="0" y="0"/>
          <a:ext cx="0" cy="0"/>
          <a:chOff x="0" y="0"/>
          <a:chExt cx="0" cy="0"/>
        </a:xfrm>
      </p:grpSpPr>
      <p:sp>
        <p:nvSpPr>
          <p:cNvPr id="51" name="Google Shape;51;p13"/>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2" name="Google Shape;52;p13"/>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3" name="Google Shape;53;p13"/>
          <p:cNvSpPr txBox="1">
            <a:spLocks noGrp="1"/>
          </p:cNvSpPr>
          <p:nvPr>
            <p:ph type="sldNum" idx="12"/>
          </p:nvPr>
        </p:nvSpPr>
        <p:spPr>
          <a:xfrm>
            <a:off x="6583680" y="4783455"/>
            <a:ext cx="2103000" cy="257100"/>
          </a:xfrm>
          <a:prstGeom prst="rect">
            <a:avLst/>
          </a:prstGeom>
          <a:noFill/>
          <a:ln>
            <a:noFill/>
          </a:ln>
        </p:spPr>
        <p:txBody>
          <a:bodyPr spcFirstLastPara="1" wrap="square" lIns="0" tIns="0" rIns="0" bIns="0" anchor="t" anchorCtr="0">
            <a:no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
              <a:t>‹#›</a:t>
            </a:fld>
            <a:endParaRPr>
              <a:solidFill>
                <a:schemeClr val="dk2"/>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obj">
  <p:cSld name="OBJECT">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628060" y="2614667"/>
            <a:ext cx="7887900" cy="6351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2800"/>
              <a:buNone/>
              <a:defRPr sz="4000" b="0" i="0">
                <a:solidFill>
                  <a:schemeClr val="dk1"/>
                </a:solidFill>
                <a:latin typeface="Trebuchet MS"/>
                <a:ea typeface="Trebuchet MS"/>
                <a:cs typeface="Trebuchet MS"/>
                <a:sym typeface="Trebuchet M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 name="Google Shape;56;p14"/>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7" name="Google Shape;57;p14"/>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8" name="Google Shape;58;p14"/>
          <p:cNvSpPr txBox="1">
            <a:spLocks noGrp="1"/>
          </p:cNvSpPr>
          <p:nvPr>
            <p:ph type="sldNum" idx="12"/>
          </p:nvPr>
        </p:nvSpPr>
        <p:spPr>
          <a:xfrm>
            <a:off x="6583680" y="4783455"/>
            <a:ext cx="2103000" cy="257100"/>
          </a:xfrm>
          <a:prstGeom prst="rect">
            <a:avLst/>
          </a:prstGeom>
          <a:noFill/>
          <a:ln>
            <a:noFill/>
          </a:ln>
        </p:spPr>
        <p:txBody>
          <a:bodyPr spcFirstLastPara="1" wrap="square" lIns="0" tIns="0" rIns="0" bIns="0" anchor="t" anchorCtr="0">
            <a:no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
              <a:t>‹#›</a:t>
            </a:fld>
            <a:endParaRPr>
              <a:solidFill>
                <a:schemeClr val="dk2"/>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060" y="2614667"/>
            <a:ext cx="7887900" cy="6351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2800"/>
              <a:buNone/>
              <a:defRPr sz="4000" b="0" i="0">
                <a:solidFill>
                  <a:schemeClr val="dk1"/>
                </a:solidFill>
                <a:latin typeface="Trebuchet MS"/>
                <a:ea typeface="Trebuchet MS"/>
                <a:cs typeface="Trebuchet MS"/>
                <a:sym typeface="Trebuchet M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3" name="Google Shape;53;p13"/>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4" name="Google Shape;54;p13"/>
          <p:cNvSpPr txBox="1">
            <a:spLocks noGrp="1"/>
          </p:cNvSpPr>
          <p:nvPr>
            <p:ph type="sldNum" idx="12"/>
          </p:nvPr>
        </p:nvSpPr>
        <p:spPr>
          <a:xfrm>
            <a:off x="6583680" y="4783455"/>
            <a:ext cx="2103000" cy="257100"/>
          </a:xfrm>
          <a:prstGeom prst="rect">
            <a:avLst/>
          </a:prstGeom>
          <a:noFill/>
          <a:ln>
            <a:noFill/>
          </a:ln>
        </p:spPr>
        <p:txBody>
          <a:bodyPr spcFirstLastPara="1" wrap="square" lIns="0" tIns="0" rIns="0" bIns="0" anchor="t" anchorCtr="0">
            <a:no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
              <a:t>‹#›</a:t>
            </a:fld>
            <a:endParaRPr>
              <a:solidFill>
                <a:schemeClr val="dk2"/>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1">
  <p:cSld name="Blank">
    <p:spTree>
      <p:nvGrpSpPr>
        <p:cNvPr id="1" name="Shape 55"/>
        <p:cNvGrpSpPr/>
        <p:nvPr/>
      </p:nvGrpSpPr>
      <p:grpSpPr>
        <a:xfrm>
          <a:off x="0" y="0"/>
          <a:ext cx="0" cy="0"/>
          <a:chOff x="0" y="0"/>
          <a:chExt cx="0" cy="0"/>
        </a:xfrm>
      </p:grpSpPr>
      <p:sp>
        <p:nvSpPr>
          <p:cNvPr id="56" name="Google Shape;56;p14"/>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7" name="Google Shape;57;p14"/>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8" name="Google Shape;58;p14"/>
          <p:cNvSpPr txBox="1">
            <a:spLocks noGrp="1"/>
          </p:cNvSpPr>
          <p:nvPr>
            <p:ph type="sldNum" idx="12"/>
          </p:nvPr>
        </p:nvSpPr>
        <p:spPr>
          <a:xfrm>
            <a:off x="6583680" y="4783455"/>
            <a:ext cx="2103000" cy="257100"/>
          </a:xfrm>
          <a:prstGeom prst="rect">
            <a:avLst/>
          </a:prstGeom>
          <a:noFill/>
          <a:ln>
            <a:noFill/>
          </a:ln>
        </p:spPr>
        <p:txBody>
          <a:bodyPr spcFirstLastPara="1" wrap="square" lIns="0" tIns="0" rIns="0" bIns="0" anchor="t" anchorCtr="0">
            <a:no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
              <a:t>‹#›</a:t>
            </a:fld>
            <a:endParaRPr>
              <a:solidFill>
                <a:schemeClr val="dk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2" r:id="rId12"/>
    <p:sldLayoutId id="2147483663" r:id="rId13"/>
    <p:sldLayoutId id="2147483659" r:id="rId14"/>
    <p:sldLayoutId id="2147483660"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5"/>
          <p:cNvSpPr/>
          <p:nvPr/>
        </p:nvSpPr>
        <p:spPr>
          <a:xfrm>
            <a:off x="628648" y="546098"/>
            <a:ext cx="3259800" cy="40341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4" name="Google Shape;64;p15"/>
          <p:cNvSpPr txBox="1"/>
          <p:nvPr/>
        </p:nvSpPr>
        <p:spPr>
          <a:xfrm>
            <a:off x="1057272" y="1288764"/>
            <a:ext cx="1700400" cy="217200"/>
          </a:xfrm>
          <a:prstGeom prst="rect">
            <a:avLst/>
          </a:prstGeom>
          <a:noFill/>
          <a:ln>
            <a:noFill/>
          </a:ln>
        </p:spPr>
        <p:txBody>
          <a:bodyPr spcFirstLastPara="1" wrap="square" lIns="0" tIns="0" rIns="0" bIns="0" anchor="t" anchorCtr="0">
            <a:noAutofit/>
          </a:bodyPr>
          <a:lstStyle/>
          <a:p>
            <a:pPr marL="0" marR="0" lvl="0" indent="0" algn="l" rtl="0">
              <a:lnSpc>
                <a:spcPct val="112142"/>
              </a:lnSpc>
              <a:spcBef>
                <a:spcPts val="0"/>
              </a:spcBef>
              <a:spcAft>
                <a:spcPts val="0"/>
              </a:spcAft>
              <a:buNone/>
            </a:pPr>
            <a:r>
              <a:rPr lang="en" sz="1400">
                <a:solidFill>
                  <a:srgbClr val="FFFFFF"/>
                </a:solidFill>
                <a:latin typeface="Trebuchet MS"/>
                <a:ea typeface="Trebuchet MS"/>
                <a:cs typeface="Trebuchet MS"/>
                <a:sym typeface="Trebuchet MS"/>
              </a:rPr>
              <a:t>EditEdit MasterMaster  texttext stylesstyles</a:t>
            </a:r>
            <a:endParaRPr sz="1400">
              <a:latin typeface="Trebuchet MS"/>
              <a:ea typeface="Trebuchet MS"/>
              <a:cs typeface="Trebuchet MS"/>
              <a:sym typeface="Trebuchet MS"/>
            </a:endParaRPr>
          </a:p>
        </p:txBody>
      </p:sp>
      <p:sp>
        <p:nvSpPr>
          <p:cNvPr id="65" name="Google Shape;65;p15"/>
          <p:cNvSpPr/>
          <p:nvPr/>
        </p:nvSpPr>
        <p:spPr>
          <a:xfrm>
            <a:off x="0" y="0"/>
            <a:ext cx="9144000" cy="51435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6" name="Google Shape;66;p15"/>
          <p:cNvSpPr/>
          <p:nvPr/>
        </p:nvSpPr>
        <p:spPr>
          <a:xfrm>
            <a:off x="635171" y="0"/>
            <a:ext cx="3259800" cy="40419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67" name="Google Shape;67;p15"/>
          <p:cNvSpPr txBox="1"/>
          <p:nvPr/>
        </p:nvSpPr>
        <p:spPr>
          <a:xfrm>
            <a:off x="781050" y="427275"/>
            <a:ext cx="3259800" cy="1146300"/>
          </a:xfrm>
          <a:prstGeom prst="rect">
            <a:avLst/>
          </a:prstGeom>
          <a:noFill/>
          <a:ln>
            <a:noFill/>
          </a:ln>
        </p:spPr>
        <p:txBody>
          <a:bodyPr spcFirstLastPara="1" wrap="square" lIns="0" tIns="113025" rIns="0" bIns="0" anchor="t" anchorCtr="0">
            <a:noAutofit/>
          </a:bodyPr>
          <a:lstStyle/>
          <a:p>
            <a:pPr marL="0" marR="0" lvl="0" indent="0" algn="l" rtl="0">
              <a:lnSpc>
                <a:spcPct val="100000"/>
              </a:lnSpc>
              <a:spcBef>
                <a:spcPts val="765"/>
              </a:spcBef>
              <a:spcAft>
                <a:spcPts val="0"/>
              </a:spcAft>
              <a:buNone/>
            </a:pPr>
            <a:r>
              <a:rPr lang="en" sz="1800" b="1">
                <a:solidFill>
                  <a:srgbClr val="FFFFFF"/>
                </a:solidFill>
              </a:rPr>
              <a:t>Module Name - </a:t>
            </a:r>
            <a:r>
              <a:rPr lang="en" sz="1800">
                <a:solidFill>
                  <a:srgbClr val="FFFFFF"/>
                </a:solidFill>
              </a:rPr>
              <a:t>Searching &amp; Sorting algorithms</a:t>
            </a:r>
            <a:endParaRPr sz="1800">
              <a:solidFill>
                <a:srgbClr val="FFFFFF"/>
              </a:solidFill>
            </a:endParaRPr>
          </a:p>
          <a:p>
            <a:pPr marL="0" marR="0" lvl="0" indent="0" algn="l" rtl="0">
              <a:lnSpc>
                <a:spcPct val="100000"/>
              </a:lnSpc>
              <a:spcBef>
                <a:spcPts val="765"/>
              </a:spcBef>
              <a:spcAft>
                <a:spcPts val="0"/>
              </a:spcAft>
              <a:buNone/>
            </a:pPr>
            <a:r>
              <a:rPr lang="en" sz="1800" b="1">
                <a:solidFill>
                  <a:srgbClr val="FFFFFF"/>
                </a:solidFill>
              </a:rPr>
              <a:t>Class - </a:t>
            </a:r>
            <a:r>
              <a:rPr lang="en" sz="1800">
                <a:solidFill>
                  <a:srgbClr val="FFFFFF"/>
                </a:solidFill>
              </a:rPr>
              <a:t>Day 1</a:t>
            </a:r>
            <a:endParaRPr sz="1800">
              <a:solidFill>
                <a:srgbClr val="FFFFFF"/>
              </a:solidFill>
            </a:endParaRPr>
          </a:p>
          <a:p>
            <a:pPr marL="0" marR="0" lvl="0" indent="0" algn="l" rtl="0">
              <a:lnSpc>
                <a:spcPct val="100000"/>
              </a:lnSpc>
              <a:spcBef>
                <a:spcPts val="765"/>
              </a:spcBef>
              <a:spcAft>
                <a:spcPts val="0"/>
              </a:spcAft>
              <a:buNone/>
            </a:pPr>
            <a:r>
              <a:rPr lang="en" sz="1800" b="1">
                <a:solidFill>
                  <a:srgbClr val="FFFFFF"/>
                </a:solidFill>
              </a:rPr>
              <a:t>Topic Name: </a:t>
            </a:r>
            <a:r>
              <a:rPr lang="en" sz="1800">
                <a:solidFill>
                  <a:srgbClr val="FFFFFF"/>
                </a:solidFill>
              </a:rPr>
              <a:t>Introduction to Searching</a:t>
            </a:r>
            <a:endParaRPr sz="1800">
              <a:solidFill>
                <a:srgbClr val="FFFFFF"/>
              </a:solidFill>
            </a:endParaRPr>
          </a:p>
        </p:txBody>
      </p:sp>
      <p:sp>
        <p:nvSpPr>
          <p:cNvPr id="68" name="Google Shape;68;p15"/>
          <p:cNvSpPr/>
          <p:nvPr/>
        </p:nvSpPr>
        <p:spPr>
          <a:xfrm>
            <a:off x="7929284" y="210064"/>
            <a:ext cx="813600" cy="2172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1"/>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5" name="Google Shape;115;p21"/>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6" name="Google Shape;116;p21"/>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2400">
                <a:solidFill>
                  <a:srgbClr val="FFFFFF"/>
                </a:solidFill>
              </a:rPr>
              <a:t>Example of Linear Search</a:t>
            </a:r>
            <a:endParaRPr sz="2400"/>
          </a:p>
        </p:txBody>
      </p:sp>
      <p:sp>
        <p:nvSpPr>
          <p:cNvPr id="117" name="Google Shape;117;p21"/>
          <p:cNvSpPr txBox="1"/>
          <p:nvPr/>
        </p:nvSpPr>
        <p:spPr>
          <a:xfrm>
            <a:off x="609575" y="1126125"/>
            <a:ext cx="8133300" cy="349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endParaRPr>
          </a:p>
        </p:txBody>
      </p:sp>
      <p:pic>
        <p:nvPicPr>
          <p:cNvPr id="118" name="Google Shape;118;p21"/>
          <p:cNvPicPr preferRelativeResize="0"/>
          <p:nvPr/>
        </p:nvPicPr>
        <p:blipFill>
          <a:blip r:embed="rId4">
            <a:alphaModFix/>
          </a:blip>
          <a:stretch>
            <a:fillRect/>
          </a:stretch>
        </p:blipFill>
        <p:spPr>
          <a:xfrm>
            <a:off x="476250" y="1004903"/>
            <a:ext cx="8266625" cy="3983220"/>
          </a:xfrm>
          <a:prstGeom prst="rect">
            <a:avLst/>
          </a:prstGeom>
          <a:noFill/>
          <a:ln>
            <a:noFill/>
          </a:ln>
        </p:spPr>
      </p:pic>
    </p:spTree>
    <p:extLst>
      <p:ext uri="{BB962C8B-B14F-4D97-AF65-F5344CB8AC3E}">
        <p14:creationId xmlns:p14="http://schemas.microsoft.com/office/powerpoint/2010/main" val="2166592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2"/>
          <p:cNvSpPr txBox="1"/>
          <p:nvPr/>
        </p:nvSpPr>
        <p:spPr>
          <a:xfrm>
            <a:off x="609575" y="1126125"/>
            <a:ext cx="8133300" cy="349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Now that we know the working of the algorithm, let’s see the code for it too:</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Clr>
                <a:schemeClr val="dk1"/>
              </a:buClr>
              <a:buSzPts val="1100"/>
              <a:buFont typeface="Arial"/>
              <a:buNone/>
            </a:pPr>
            <a:r>
              <a:rPr lang="en" sz="1600">
                <a:solidFill>
                  <a:srgbClr val="0000FF"/>
                </a:solidFill>
                <a:latin typeface="Courier New"/>
                <a:ea typeface="Courier New"/>
                <a:cs typeface="Courier New"/>
                <a:sym typeface="Courier New"/>
              </a:rPr>
              <a:t>public static int linearSearch(int[] arr, int key) {</a:t>
            </a:r>
            <a:endParaRPr sz="1600">
              <a:solidFill>
                <a:srgbClr val="0000FF"/>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600">
              <a:solidFill>
                <a:srgbClr val="0000FF"/>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600">
                <a:solidFill>
                  <a:srgbClr val="0000FF"/>
                </a:solidFill>
                <a:latin typeface="Courier New"/>
                <a:ea typeface="Courier New"/>
                <a:cs typeface="Courier New"/>
                <a:sym typeface="Courier New"/>
              </a:rPr>
              <a:t>        int size = arr.length;</a:t>
            </a:r>
            <a:endParaRPr sz="1600">
              <a:solidFill>
                <a:srgbClr val="0000FF"/>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600">
                <a:solidFill>
                  <a:srgbClr val="0000FF"/>
                </a:solidFill>
                <a:latin typeface="Courier New"/>
                <a:ea typeface="Courier New"/>
                <a:cs typeface="Courier New"/>
                <a:sym typeface="Courier New"/>
              </a:rPr>
              <a:t>        for (int i = 0; i &lt; size; i++) {</a:t>
            </a:r>
            <a:endParaRPr sz="1600">
              <a:solidFill>
                <a:srgbClr val="0000FF"/>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600">
                <a:solidFill>
                  <a:srgbClr val="0000FF"/>
                </a:solidFill>
                <a:latin typeface="Courier New"/>
                <a:ea typeface="Courier New"/>
                <a:cs typeface="Courier New"/>
                <a:sym typeface="Courier New"/>
              </a:rPr>
              <a:t>            if (arr[i] == key){</a:t>
            </a:r>
            <a:endParaRPr sz="1600">
              <a:solidFill>
                <a:srgbClr val="0000FF"/>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600">
                <a:solidFill>
                  <a:srgbClr val="0000FF"/>
                </a:solidFill>
                <a:latin typeface="Courier New"/>
                <a:ea typeface="Courier New"/>
                <a:cs typeface="Courier New"/>
                <a:sym typeface="Courier New"/>
              </a:rPr>
              <a:t>                return i;		} }</a:t>
            </a:r>
            <a:endParaRPr sz="1600">
              <a:solidFill>
                <a:srgbClr val="0000FF"/>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600">
                <a:solidFill>
                  <a:srgbClr val="0000FF"/>
                </a:solidFill>
                <a:latin typeface="Courier New"/>
                <a:ea typeface="Courier New"/>
                <a:cs typeface="Courier New"/>
                <a:sym typeface="Courier New"/>
              </a:rPr>
              <a:t>        </a:t>
            </a:r>
            <a:endParaRPr sz="1600">
              <a:solidFill>
                <a:srgbClr val="0000FF"/>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0000FF"/>
                </a:solidFill>
                <a:latin typeface="Courier New"/>
                <a:ea typeface="Courier New"/>
                <a:cs typeface="Courier New"/>
                <a:sym typeface="Courier New"/>
              </a:rPr>
              <a:t>        return -1;		}</a:t>
            </a:r>
            <a:endParaRPr sz="1600">
              <a:solidFill>
                <a:srgbClr val="0000FF"/>
              </a:solidFill>
              <a:latin typeface="Courier New"/>
              <a:ea typeface="Courier New"/>
              <a:cs typeface="Courier New"/>
              <a:sym typeface="Courier New"/>
            </a:endParaRPr>
          </a:p>
          <a:p>
            <a:pPr marL="0" lvl="0" indent="0" algn="l" rtl="0">
              <a:spcBef>
                <a:spcPts val="0"/>
              </a:spcBef>
              <a:spcAft>
                <a:spcPts val="0"/>
              </a:spcAft>
              <a:buNone/>
            </a:pPr>
            <a:endParaRPr sz="1800">
              <a:solidFill>
                <a:srgbClr val="0000FF"/>
              </a:solidFill>
              <a:latin typeface="Courier New"/>
              <a:ea typeface="Courier New"/>
              <a:cs typeface="Courier New"/>
              <a:sym typeface="Courier New"/>
            </a:endParaRPr>
          </a:p>
          <a:p>
            <a:pPr marL="0" lvl="0" indent="0" algn="l" rtl="0">
              <a:spcBef>
                <a:spcPts val="0"/>
              </a:spcBef>
              <a:spcAft>
                <a:spcPts val="0"/>
              </a:spcAft>
              <a:buNone/>
            </a:pPr>
            <a:r>
              <a:rPr lang="en" sz="1800">
                <a:solidFill>
                  <a:schemeClr val="dk1"/>
                </a:solidFill>
              </a:rPr>
              <a:t>What is the purpose of returning -1 according to you?</a:t>
            </a:r>
            <a:endParaRPr sz="1800">
              <a:solidFill>
                <a:srgbClr val="0000FF"/>
              </a:solidFill>
              <a:latin typeface="Courier New"/>
              <a:ea typeface="Courier New"/>
              <a:cs typeface="Courier New"/>
              <a:sym typeface="Courier New"/>
            </a:endParaRPr>
          </a:p>
        </p:txBody>
      </p:sp>
      <p:sp>
        <p:nvSpPr>
          <p:cNvPr id="124" name="Google Shape;124;p22"/>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25" name="Google Shape;125;p22"/>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26" name="Google Shape;126;p22"/>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2400">
                <a:solidFill>
                  <a:srgbClr val="FFFFFF"/>
                </a:solidFill>
              </a:rPr>
              <a:t>Java Implementation of Linear Search</a:t>
            </a:r>
            <a:endParaRPr sz="2400"/>
          </a:p>
        </p:txBody>
      </p:sp>
    </p:spTree>
    <p:extLst>
      <p:ext uri="{BB962C8B-B14F-4D97-AF65-F5344CB8AC3E}">
        <p14:creationId xmlns:p14="http://schemas.microsoft.com/office/powerpoint/2010/main" val="1152969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3"/>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32" name="Google Shape;132;p23"/>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33" name="Google Shape;133;p23"/>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2400">
                <a:solidFill>
                  <a:srgbClr val="FFFFFF"/>
                </a:solidFill>
              </a:rPr>
              <a:t>Time Complexity of Linear Search</a:t>
            </a:r>
            <a:endParaRPr sz="2400"/>
          </a:p>
        </p:txBody>
      </p:sp>
      <p:sp>
        <p:nvSpPr>
          <p:cNvPr id="134" name="Google Shape;134;p23"/>
          <p:cNvSpPr txBox="1"/>
          <p:nvPr/>
        </p:nvSpPr>
        <p:spPr>
          <a:xfrm>
            <a:off x="609575" y="1126125"/>
            <a:ext cx="8133300" cy="349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Can you tell now, what will be the Big O of the linear search algorithm?</a:t>
            </a:r>
            <a:endParaRPr sz="1800">
              <a:solidFill>
                <a:schemeClr val="dk1"/>
              </a:solidFill>
            </a:endParaRPr>
          </a:p>
          <a:p>
            <a:pPr marL="0" lvl="0" indent="0" algn="l" rtl="0">
              <a:spcBef>
                <a:spcPts val="0"/>
              </a:spcBef>
              <a:spcAft>
                <a:spcPts val="0"/>
              </a:spcAft>
              <a:buNone/>
            </a:pP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For an array with n entries, how many steps would the algorithm require?</a:t>
            </a:r>
            <a:endParaRPr sz="1800">
              <a:solidFill>
                <a:schemeClr val="dk1"/>
              </a:solidFill>
            </a:endParaRPr>
          </a:p>
          <a:p>
            <a:pPr marL="457200" lvl="0" indent="0" algn="l" rtl="0">
              <a:spcBef>
                <a:spcPts val="0"/>
              </a:spcBef>
              <a:spcAft>
                <a:spcPts val="0"/>
              </a:spcAft>
              <a:buNone/>
            </a:pP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The algorithm takes n steps in the worst case when it has to run over the entire array and manages to find the element at the end (or not at all!)</a:t>
            </a:r>
            <a:endParaRPr sz="1800">
              <a:solidFill>
                <a:schemeClr val="dk1"/>
              </a:solidFill>
            </a:endParaRPr>
          </a:p>
          <a:p>
            <a:pPr marL="457200" lvl="0" indent="0" algn="l" rtl="0">
              <a:spcBef>
                <a:spcPts val="0"/>
              </a:spcBef>
              <a:spcAft>
                <a:spcPts val="0"/>
              </a:spcAft>
              <a:buNone/>
            </a:pP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Hence, it follows O(n) time complexity.</a:t>
            </a:r>
            <a:endParaRPr sz="1800">
              <a:solidFill>
                <a:schemeClr val="dk1"/>
              </a:solidFill>
            </a:endParaRPr>
          </a:p>
        </p:txBody>
      </p:sp>
    </p:spTree>
    <p:extLst>
      <p:ext uri="{BB962C8B-B14F-4D97-AF65-F5344CB8AC3E}">
        <p14:creationId xmlns:p14="http://schemas.microsoft.com/office/powerpoint/2010/main" val="2378233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0" name="Google Shape;90;p18"/>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1" name="Google Shape;91;p18"/>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2400">
                <a:solidFill>
                  <a:srgbClr val="FFFFFF"/>
                </a:solidFill>
              </a:rPr>
              <a:t>Divide &amp; Conquer</a:t>
            </a:r>
            <a:endParaRPr sz="2400"/>
          </a:p>
        </p:txBody>
      </p:sp>
      <p:sp>
        <p:nvSpPr>
          <p:cNvPr id="92" name="Google Shape;92;p18"/>
          <p:cNvSpPr txBox="1"/>
          <p:nvPr/>
        </p:nvSpPr>
        <p:spPr>
          <a:xfrm>
            <a:off x="237300" y="716013"/>
            <a:ext cx="8701500" cy="63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alibri"/>
                <a:ea typeface="Calibri"/>
                <a:cs typeface="Calibri"/>
                <a:sym typeface="Calibri"/>
              </a:rPr>
              <a:t>You must have realized by now that Linear Search isn’t the most efficient of searching algorithms. We will try to divide this problem into smaller ones and then try. Let’s understand through some examples.</a:t>
            </a:r>
            <a:endParaRPr sz="1800">
              <a:latin typeface="Calibri"/>
              <a:ea typeface="Calibri"/>
              <a:cs typeface="Calibri"/>
              <a:sym typeface="Calibri"/>
            </a:endParaRPr>
          </a:p>
        </p:txBody>
      </p:sp>
      <p:sp>
        <p:nvSpPr>
          <p:cNvPr id="93" name="Google Shape;93;p18"/>
          <p:cNvSpPr txBox="1"/>
          <p:nvPr/>
        </p:nvSpPr>
        <p:spPr>
          <a:xfrm>
            <a:off x="4248675" y="1890175"/>
            <a:ext cx="4725600" cy="242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Calibri"/>
                <a:ea typeface="Calibri"/>
                <a:cs typeface="Calibri"/>
                <a:sym typeface="Calibri"/>
              </a:rPr>
              <a:t>Suppose that you have a dictionary and are asked to look up for a certain word inside it.</a:t>
            </a:r>
            <a:endParaRPr sz="1800">
              <a:solidFill>
                <a:schemeClr val="dk1"/>
              </a:solidFill>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sz="1800">
                <a:latin typeface="Calibri"/>
                <a:ea typeface="Calibri"/>
                <a:cs typeface="Calibri"/>
                <a:sym typeface="Calibri"/>
              </a:rPr>
              <a:t>As an example, suppose you are looking for “Hippopotomonstrosesquippedaliophobia”.Yes, it’s only one word!!!</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sz="1800">
                <a:latin typeface="Calibri"/>
                <a:ea typeface="Calibri"/>
                <a:cs typeface="Calibri"/>
                <a:sym typeface="Calibri"/>
              </a:rPr>
              <a:t>Will you start looking from the starting page of the dictionary?</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sz="1800">
                <a:latin typeface="Calibri"/>
                <a:ea typeface="Calibri"/>
                <a:cs typeface="Calibri"/>
                <a:sym typeface="Calibri"/>
              </a:rPr>
              <a:t>Should you start in the middle first?</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p:txBody>
      </p:sp>
      <p:pic>
        <p:nvPicPr>
          <p:cNvPr id="94" name="Google Shape;94;p18"/>
          <p:cNvPicPr preferRelativeResize="0"/>
          <p:nvPr/>
        </p:nvPicPr>
        <p:blipFill>
          <a:blip r:embed="rId4">
            <a:alphaModFix/>
          </a:blip>
          <a:stretch>
            <a:fillRect/>
          </a:stretch>
        </p:blipFill>
        <p:spPr>
          <a:xfrm>
            <a:off x="474700" y="1706774"/>
            <a:ext cx="3513850" cy="3215150"/>
          </a:xfrm>
          <a:prstGeom prst="rect">
            <a:avLst/>
          </a:prstGeom>
          <a:noFill/>
          <a:ln>
            <a:noFill/>
          </a:ln>
        </p:spPr>
      </p:pic>
    </p:spTree>
    <p:extLst>
      <p:ext uri="{BB962C8B-B14F-4D97-AF65-F5344CB8AC3E}">
        <p14:creationId xmlns:p14="http://schemas.microsoft.com/office/powerpoint/2010/main" val="2444219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0" name="Google Shape;100;p19"/>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1" name="Google Shape;101;p19"/>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2400">
                <a:solidFill>
                  <a:srgbClr val="FFFFFF"/>
                </a:solidFill>
              </a:rPr>
              <a:t>Divide &amp; Conquer</a:t>
            </a:r>
            <a:endParaRPr sz="2400"/>
          </a:p>
        </p:txBody>
      </p:sp>
      <p:sp>
        <p:nvSpPr>
          <p:cNvPr id="102" name="Google Shape;102;p19"/>
          <p:cNvSpPr txBox="1"/>
          <p:nvPr/>
        </p:nvSpPr>
        <p:spPr>
          <a:xfrm>
            <a:off x="4879275" y="786950"/>
            <a:ext cx="4092900" cy="38412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We are sure that our word will DEFINITELY lie between:</a:t>
            </a:r>
            <a:endParaRPr sz="1800"/>
          </a:p>
          <a:p>
            <a:pPr marL="914400" lvl="1" indent="-342900" algn="l" rtl="0">
              <a:spcBef>
                <a:spcPts val="0"/>
              </a:spcBef>
              <a:spcAft>
                <a:spcPts val="0"/>
              </a:spcAft>
              <a:buSzPts val="1800"/>
              <a:buChar char="○"/>
            </a:pPr>
            <a:r>
              <a:rPr lang="en" sz="1800"/>
              <a:t>Letter “A” (which is the starting of the dictionary)</a:t>
            </a:r>
            <a:endParaRPr sz="1800"/>
          </a:p>
          <a:p>
            <a:pPr marL="914400" lvl="1" indent="-342900" algn="l" rtl="0">
              <a:spcBef>
                <a:spcPts val="0"/>
              </a:spcBef>
              <a:spcAft>
                <a:spcPts val="0"/>
              </a:spcAft>
              <a:buSzPts val="1800"/>
              <a:buChar char="○"/>
            </a:pPr>
            <a:r>
              <a:rPr lang="en" sz="1800"/>
              <a:t>Letter “M” (which is the middle of the dictionary</a:t>
            </a:r>
            <a:endParaRPr sz="1800"/>
          </a:p>
          <a:p>
            <a:pPr marL="0" lvl="0" indent="0" algn="l" rtl="0">
              <a:spcBef>
                <a:spcPts val="0"/>
              </a:spcBef>
              <a:spcAft>
                <a:spcPts val="0"/>
              </a:spcAft>
              <a:buNone/>
            </a:pPr>
            <a:endParaRPr sz="1800"/>
          </a:p>
          <a:p>
            <a:pPr marL="457200" lvl="0" indent="-342900" algn="l" rtl="0">
              <a:spcBef>
                <a:spcPts val="0"/>
              </a:spcBef>
              <a:spcAft>
                <a:spcPts val="0"/>
              </a:spcAft>
              <a:buSzPts val="1800"/>
              <a:buChar char="●"/>
            </a:pPr>
            <a:r>
              <a:rPr lang="en" sz="1800"/>
              <a:t>So, this means that we can simply discard the rest half of the dictionary!</a:t>
            </a:r>
            <a:endParaRPr sz="1800"/>
          </a:p>
          <a:p>
            <a:pPr marL="0" lvl="0" indent="0" algn="l" rtl="0">
              <a:spcBef>
                <a:spcPts val="0"/>
              </a:spcBef>
              <a:spcAft>
                <a:spcPts val="0"/>
              </a:spcAft>
              <a:buNone/>
            </a:pPr>
            <a:endParaRPr sz="1800"/>
          </a:p>
          <a:p>
            <a:pPr marL="457200" lvl="0" indent="-342900" algn="l" rtl="0">
              <a:spcBef>
                <a:spcPts val="0"/>
              </a:spcBef>
              <a:spcAft>
                <a:spcPts val="0"/>
              </a:spcAft>
              <a:buSzPts val="1800"/>
              <a:buChar char="●"/>
            </a:pPr>
            <a:r>
              <a:rPr lang="en" sz="1800"/>
              <a:t>There is simply no need to look at the last half of the dictionary. This way we save lots of time and efforts.</a:t>
            </a: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p:txBody>
      </p:sp>
      <p:pic>
        <p:nvPicPr>
          <p:cNvPr id="103" name="Google Shape;103;p19"/>
          <p:cNvPicPr preferRelativeResize="0"/>
          <p:nvPr/>
        </p:nvPicPr>
        <p:blipFill>
          <a:blip r:embed="rId4">
            <a:alphaModFix/>
          </a:blip>
          <a:stretch>
            <a:fillRect/>
          </a:stretch>
        </p:blipFill>
        <p:spPr>
          <a:xfrm>
            <a:off x="152400" y="1170297"/>
            <a:ext cx="4726875" cy="3293082"/>
          </a:xfrm>
          <a:prstGeom prst="rect">
            <a:avLst/>
          </a:prstGeom>
          <a:noFill/>
          <a:ln>
            <a:noFill/>
          </a:ln>
        </p:spPr>
      </p:pic>
    </p:spTree>
    <p:extLst>
      <p:ext uri="{BB962C8B-B14F-4D97-AF65-F5344CB8AC3E}">
        <p14:creationId xmlns:p14="http://schemas.microsoft.com/office/powerpoint/2010/main" val="3357685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0"/>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9" name="Google Shape;109;p20"/>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0" name="Google Shape;110;p20"/>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2400">
                <a:solidFill>
                  <a:srgbClr val="FFFFFF"/>
                </a:solidFill>
              </a:rPr>
              <a:t>Divide &amp; Conquer</a:t>
            </a:r>
            <a:endParaRPr sz="2400"/>
          </a:p>
        </p:txBody>
      </p:sp>
      <p:sp>
        <p:nvSpPr>
          <p:cNvPr id="111" name="Google Shape;111;p20"/>
          <p:cNvSpPr txBox="1"/>
          <p:nvPr/>
        </p:nvSpPr>
        <p:spPr>
          <a:xfrm>
            <a:off x="3310625" y="939350"/>
            <a:ext cx="5661300" cy="38412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Calibri"/>
              <a:buChar char="●"/>
            </a:pPr>
            <a:r>
              <a:rPr lang="en" sz="1800">
                <a:latin typeface="Calibri"/>
                <a:ea typeface="Calibri"/>
                <a:cs typeface="Calibri"/>
                <a:sym typeface="Calibri"/>
              </a:rPr>
              <a:t>Thus, at each step, we can be clever about the domain on which we search and effectively discard a one half of the domain just by calculating where we need to search!</a:t>
            </a:r>
            <a:endParaRPr sz="1800">
              <a:latin typeface="Calibri"/>
              <a:ea typeface="Calibri"/>
              <a:cs typeface="Calibri"/>
              <a:sym typeface="Calibri"/>
            </a:endParaRPr>
          </a:p>
          <a:p>
            <a:pPr marL="914400" lvl="0" indent="0" algn="l" rtl="0">
              <a:spcBef>
                <a:spcPts val="0"/>
              </a:spcBef>
              <a:spcAft>
                <a:spcPts val="0"/>
              </a:spcAft>
              <a:buNone/>
            </a:pP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sz="1800">
                <a:latin typeface="Calibri"/>
                <a:ea typeface="Calibri"/>
                <a:cs typeface="Calibri"/>
                <a:sym typeface="Calibri"/>
              </a:rPr>
              <a:t>Now, in the next step, we are left with the dictionary domain between letter “A” and letter “M”.</a:t>
            </a:r>
            <a:endParaRPr sz="1800">
              <a:latin typeface="Calibri"/>
              <a:ea typeface="Calibri"/>
              <a:cs typeface="Calibri"/>
              <a:sym typeface="Calibri"/>
            </a:endParaRPr>
          </a:p>
          <a:p>
            <a:pPr marL="914400" lvl="0" indent="0" algn="l" rtl="0">
              <a:spcBef>
                <a:spcPts val="0"/>
              </a:spcBef>
              <a:spcAft>
                <a:spcPts val="0"/>
              </a:spcAft>
              <a:buNone/>
            </a:pP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sz="1800">
                <a:latin typeface="Calibri"/>
                <a:ea typeface="Calibri"/>
                <a:cs typeface="Calibri"/>
                <a:sym typeface="Calibri"/>
              </a:rPr>
              <a:t>What is the middle letter between “A” and “M”?</a:t>
            </a:r>
            <a:endParaRPr sz="1800">
              <a:latin typeface="Calibri"/>
              <a:ea typeface="Calibri"/>
              <a:cs typeface="Calibri"/>
              <a:sym typeface="Calibri"/>
            </a:endParaRPr>
          </a:p>
          <a:p>
            <a:pPr marL="914400" lvl="0" indent="0" algn="l" rtl="0">
              <a:spcBef>
                <a:spcPts val="0"/>
              </a:spcBef>
              <a:spcAft>
                <a:spcPts val="0"/>
              </a:spcAft>
              <a:buNone/>
            </a:pP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sz="1800">
                <a:latin typeface="Calibri"/>
                <a:ea typeface="Calibri"/>
                <a:cs typeface="Calibri"/>
                <a:sym typeface="Calibri"/>
              </a:rPr>
              <a:t>It is the letter “G”.</a:t>
            </a:r>
            <a:endParaRPr sz="1800">
              <a:latin typeface="Calibri"/>
              <a:ea typeface="Calibri"/>
              <a:cs typeface="Calibri"/>
              <a:sym typeface="Calibri"/>
            </a:endParaRPr>
          </a:p>
          <a:p>
            <a:pPr marL="914400" lvl="0" indent="0" algn="l" rtl="0">
              <a:spcBef>
                <a:spcPts val="0"/>
              </a:spcBef>
              <a:spcAft>
                <a:spcPts val="0"/>
              </a:spcAft>
              <a:buNone/>
            </a:pP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sz="1800">
                <a:latin typeface="Calibri"/>
                <a:ea typeface="Calibri"/>
                <a:cs typeface="Calibri"/>
                <a:sym typeface="Calibri"/>
              </a:rPr>
              <a:t>Can we again reduce our search efforts?</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p:txBody>
      </p:sp>
      <p:pic>
        <p:nvPicPr>
          <p:cNvPr id="112" name="Google Shape;112;p20"/>
          <p:cNvPicPr preferRelativeResize="0"/>
          <p:nvPr/>
        </p:nvPicPr>
        <p:blipFill>
          <a:blip r:embed="rId4">
            <a:alphaModFix/>
          </a:blip>
          <a:stretch>
            <a:fillRect/>
          </a:stretch>
        </p:blipFill>
        <p:spPr>
          <a:xfrm>
            <a:off x="152400" y="1094100"/>
            <a:ext cx="3276600" cy="3514701"/>
          </a:xfrm>
          <a:prstGeom prst="rect">
            <a:avLst/>
          </a:prstGeom>
          <a:noFill/>
          <a:ln>
            <a:noFill/>
          </a:ln>
        </p:spPr>
      </p:pic>
    </p:spTree>
    <p:extLst>
      <p:ext uri="{BB962C8B-B14F-4D97-AF65-F5344CB8AC3E}">
        <p14:creationId xmlns:p14="http://schemas.microsoft.com/office/powerpoint/2010/main" val="42827221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1"/>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8" name="Google Shape;118;p21"/>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9" name="Google Shape;119;p21"/>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2400">
                <a:solidFill>
                  <a:srgbClr val="FFFFFF"/>
                </a:solidFill>
              </a:rPr>
              <a:t>Divide &amp; Conquer</a:t>
            </a:r>
            <a:endParaRPr sz="2400"/>
          </a:p>
        </p:txBody>
      </p:sp>
      <p:sp>
        <p:nvSpPr>
          <p:cNvPr id="120" name="Google Shape;120;p21"/>
          <p:cNvSpPr txBox="1"/>
          <p:nvPr/>
        </p:nvSpPr>
        <p:spPr>
          <a:xfrm>
            <a:off x="4525750" y="710750"/>
            <a:ext cx="4598700" cy="38412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Calibri"/>
              <a:buChar char="●"/>
            </a:pPr>
            <a:r>
              <a:rPr lang="en" sz="1800">
                <a:latin typeface="Calibri"/>
                <a:ea typeface="Calibri"/>
                <a:cs typeface="Calibri"/>
                <a:sym typeface="Calibri"/>
              </a:rPr>
              <a:t>Now, since the letter “H” lies AFTER the new middle letter, i.e the letter “G”, this means that we can simply discard all letters between “A” and “G”, thus narrowing down our domain again; which is between letters “G” and letter “M”.</a:t>
            </a:r>
            <a:endParaRPr sz="1800">
              <a:latin typeface="Calibri"/>
              <a:ea typeface="Calibri"/>
              <a:cs typeface="Calibri"/>
              <a:sym typeface="Calibri"/>
            </a:endParaRPr>
          </a:p>
          <a:p>
            <a:pPr marL="914400" lvl="0" indent="0" algn="l" rtl="0">
              <a:spcBef>
                <a:spcPts val="0"/>
              </a:spcBef>
              <a:spcAft>
                <a:spcPts val="0"/>
              </a:spcAft>
              <a:buNone/>
            </a:pP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sz="1800">
                <a:latin typeface="Calibri"/>
                <a:ea typeface="Calibri"/>
                <a:cs typeface="Calibri"/>
                <a:sym typeface="Calibri"/>
              </a:rPr>
              <a:t>We now proceed in a similar manner until we finally find our word. Can you check for the actual meaning of hippopotomonstrosesquippedaliophobia?</a:t>
            </a:r>
            <a:endParaRPr sz="1800">
              <a:latin typeface="Calibri"/>
              <a:ea typeface="Calibri"/>
              <a:cs typeface="Calibri"/>
              <a:sym typeface="Calibri"/>
            </a:endParaRPr>
          </a:p>
          <a:p>
            <a:pPr marL="914400" lvl="0" indent="0" algn="l" rtl="0">
              <a:spcBef>
                <a:spcPts val="0"/>
              </a:spcBef>
              <a:spcAft>
                <a:spcPts val="0"/>
              </a:spcAft>
              <a:buNone/>
            </a:pP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sz="1800">
                <a:latin typeface="Calibri"/>
                <a:ea typeface="Calibri"/>
                <a:cs typeface="Calibri"/>
                <a:sym typeface="Calibri"/>
              </a:rPr>
              <a:t>It means the fear of long words. Pretty ironic, huh? </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p:txBody>
      </p:sp>
      <p:pic>
        <p:nvPicPr>
          <p:cNvPr id="121" name="Google Shape;121;p21"/>
          <p:cNvPicPr preferRelativeResize="0"/>
          <p:nvPr/>
        </p:nvPicPr>
        <p:blipFill>
          <a:blip r:embed="rId4">
            <a:alphaModFix/>
          </a:blip>
          <a:stretch>
            <a:fillRect/>
          </a:stretch>
        </p:blipFill>
        <p:spPr>
          <a:xfrm>
            <a:off x="92650" y="1397375"/>
            <a:ext cx="4598700" cy="2467960"/>
          </a:xfrm>
          <a:prstGeom prst="rect">
            <a:avLst/>
          </a:prstGeom>
          <a:noFill/>
          <a:ln>
            <a:noFill/>
          </a:ln>
        </p:spPr>
      </p:pic>
    </p:spTree>
    <p:extLst>
      <p:ext uri="{BB962C8B-B14F-4D97-AF65-F5344CB8AC3E}">
        <p14:creationId xmlns:p14="http://schemas.microsoft.com/office/powerpoint/2010/main" val="2829364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2"/>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27" name="Google Shape;127;p22"/>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28" name="Google Shape;128;p22"/>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2400">
                <a:solidFill>
                  <a:srgbClr val="FFFFFF"/>
                </a:solidFill>
              </a:rPr>
              <a:t>Divide &amp; Conquer</a:t>
            </a:r>
            <a:endParaRPr sz="2400"/>
          </a:p>
        </p:txBody>
      </p:sp>
      <p:sp>
        <p:nvSpPr>
          <p:cNvPr id="129" name="Google Shape;129;p22"/>
          <p:cNvSpPr txBox="1"/>
          <p:nvPr/>
        </p:nvSpPr>
        <p:spPr>
          <a:xfrm>
            <a:off x="183275" y="939350"/>
            <a:ext cx="8877900" cy="16380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Calibri"/>
              <a:buChar char="●"/>
            </a:pPr>
            <a:r>
              <a:rPr lang="en" sz="1800">
                <a:latin typeface="Calibri"/>
                <a:ea typeface="Calibri"/>
                <a:cs typeface="Calibri"/>
                <a:sym typeface="Calibri"/>
              </a:rPr>
              <a:t>Thus, if the problem is divided into subproblems, the number of steps required to solve it reduces significantly. </a:t>
            </a:r>
            <a:endParaRPr sz="1800">
              <a:latin typeface="Calibri"/>
              <a:ea typeface="Calibri"/>
              <a:cs typeface="Calibri"/>
              <a:sym typeface="Calibri"/>
            </a:endParaRPr>
          </a:p>
          <a:p>
            <a:pPr marL="457200" lvl="0" indent="0" algn="l" rtl="0">
              <a:spcBef>
                <a:spcPts val="0"/>
              </a:spcBef>
              <a:spcAft>
                <a:spcPts val="0"/>
              </a:spcAft>
              <a:buNone/>
            </a:pP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sz="1800">
                <a:latin typeface="Calibri"/>
                <a:ea typeface="Calibri"/>
                <a:cs typeface="Calibri"/>
                <a:sym typeface="Calibri"/>
              </a:rPr>
              <a:t>In the dictionary example that we discussed, you started at the middle, thus dividing the search space into two halves.</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p:txBody>
      </p:sp>
      <p:graphicFrame>
        <p:nvGraphicFramePr>
          <p:cNvPr id="130" name="Google Shape;130;p22"/>
          <p:cNvGraphicFramePr/>
          <p:nvPr/>
        </p:nvGraphicFramePr>
        <p:xfrm>
          <a:off x="780675" y="2685050"/>
          <a:ext cx="7239000" cy="2133450"/>
        </p:xfrm>
        <a:graphic>
          <a:graphicData uri="http://schemas.openxmlformats.org/drawingml/2006/table">
            <a:tbl>
              <a:tblPr>
                <a:noFill/>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 sz="1600" b="1"/>
                        <a:t>Steps in Iteration</a:t>
                      </a:r>
                      <a:endParaRPr sz="1600" b="1"/>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A9999"/>
                    </a:solidFill>
                  </a:tcPr>
                </a:tc>
                <a:tc>
                  <a:txBody>
                    <a:bodyPr/>
                    <a:lstStyle/>
                    <a:p>
                      <a:pPr marL="0" lvl="0" indent="0" algn="ctr" rtl="0">
                        <a:spcBef>
                          <a:spcPts val="0"/>
                        </a:spcBef>
                        <a:spcAft>
                          <a:spcPts val="0"/>
                        </a:spcAft>
                        <a:buNone/>
                      </a:pPr>
                      <a:r>
                        <a:rPr lang="en" sz="1600" b="1"/>
                        <a:t>Search Space Size</a:t>
                      </a:r>
                      <a:endParaRPr sz="1600" b="1"/>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EA9999"/>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600"/>
                        <a:t>Beginning</a:t>
                      </a:r>
                      <a:endParaRPr sz="16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600"/>
                        <a:t>n</a:t>
                      </a:r>
                      <a:endParaRPr sz="16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600"/>
                        <a:t>After 1st iteration</a:t>
                      </a:r>
                      <a:endParaRPr sz="16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600"/>
                        <a:t>n/2</a:t>
                      </a:r>
                      <a:endParaRPr sz="16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600"/>
                        <a:t>After 2nd iteration</a:t>
                      </a:r>
                      <a:endParaRPr sz="16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600"/>
                        <a:t>n/4</a:t>
                      </a:r>
                      <a:endParaRPr sz="16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1600"/>
                        <a:t>After 3rd iteration</a:t>
                      </a:r>
                      <a:endParaRPr sz="16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600"/>
                        <a:t>n/8</a:t>
                      </a:r>
                      <a:endParaRPr sz="1600"/>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3111711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0" name="Google Shape;90;p18"/>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1" name="Google Shape;91;p18"/>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2400">
                <a:solidFill>
                  <a:srgbClr val="FFFFFF"/>
                </a:solidFill>
              </a:rPr>
              <a:t>Binary Search</a:t>
            </a:r>
            <a:endParaRPr sz="2400"/>
          </a:p>
        </p:txBody>
      </p:sp>
      <p:sp>
        <p:nvSpPr>
          <p:cNvPr id="92" name="Google Shape;92;p18"/>
          <p:cNvSpPr txBox="1"/>
          <p:nvPr/>
        </p:nvSpPr>
        <p:spPr>
          <a:xfrm>
            <a:off x="389700" y="1248650"/>
            <a:ext cx="3482100" cy="6369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 sz="3000">
                <a:latin typeface="Calibri"/>
                <a:ea typeface="Calibri"/>
                <a:cs typeface="Calibri"/>
                <a:sym typeface="Calibri"/>
              </a:rPr>
              <a:t>Note of caution!!!</a:t>
            </a:r>
            <a:endParaRPr sz="3000">
              <a:latin typeface="Calibri"/>
              <a:ea typeface="Calibri"/>
              <a:cs typeface="Calibri"/>
              <a:sym typeface="Calibri"/>
            </a:endParaRPr>
          </a:p>
          <a:p>
            <a:pPr marL="457200" lvl="0" indent="0" algn="l" rtl="0">
              <a:spcBef>
                <a:spcPts val="0"/>
              </a:spcBef>
              <a:spcAft>
                <a:spcPts val="0"/>
              </a:spcAft>
              <a:buNone/>
            </a:pPr>
            <a:endParaRPr sz="2400">
              <a:latin typeface="Calibri"/>
              <a:ea typeface="Calibri"/>
              <a:cs typeface="Calibri"/>
              <a:sym typeface="Calibri"/>
            </a:endParaRPr>
          </a:p>
          <a:p>
            <a:pPr marL="0" lvl="0" indent="0" algn="l" rtl="0">
              <a:spcBef>
                <a:spcPts val="0"/>
              </a:spcBef>
              <a:spcAft>
                <a:spcPts val="0"/>
              </a:spcAft>
              <a:buNone/>
            </a:pPr>
            <a:endParaRPr sz="2400">
              <a:latin typeface="Calibri"/>
              <a:ea typeface="Calibri"/>
              <a:cs typeface="Calibri"/>
              <a:sym typeface="Calibri"/>
            </a:endParaRPr>
          </a:p>
        </p:txBody>
      </p:sp>
      <p:sp>
        <p:nvSpPr>
          <p:cNvPr id="93" name="Google Shape;93;p18"/>
          <p:cNvSpPr txBox="1"/>
          <p:nvPr/>
        </p:nvSpPr>
        <p:spPr>
          <a:xfrm>
            <a:off x="4398875" y="1793925"/>
            <a:ext cx="4344000" cy="24366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 sz="2400">
                <a:latin typeface="Calibri"/>
                <a:ea typeface="Calibri"/>
                <a:cs typeface="Calibri"/>
                <a:sym typeface="Calibri"/>
              </a:rPr>
              <a:t>For binary search, you need a sorted array. </a:t>
            </a:r>
            <a:endParaRPr sz="2400">
              <a:latin typeface="Calibri"/>
              <a:ea typeface="Calibri"/>
              <a:cs typeface="Calibri"/>
              <a:sym typeface="Calibri"/>
            </a:endParaRPr>
          </a:p>
          <a:p>
            <a:pPr marL="457200" lvl="0" indent="0" algn="l" rtl="0">
              <a:spcBef>
                <a:spcPts val="0"/>
              </a:spcBef>
              <a:spcAft>
                <a:spcPts val="0"/>
              </a:spcAft>
              <a:buNone/>
            </a:pPr>
            <a:endParaRPr sz="2400">
              <a:latin typeface="Calibri"/>
              <a:ea typeface="Calibri"/>
              <a:cs typeface="Calibri"/>
              <a:sym typeface="Calibri"/>
            </a:endParaRPr>
          </a:p>
          <a:p>
            <a:pPr marL="457200" lvl="0" indent="0" algn="l" rtl="0">
              <a:spcBef>
                <a:spcPts val="0"/>
              </a:spcBef>
              <a:spcAft>
                <a:spcPts val="0"/>
              </a:spcAft>
              <a:buClr>
                <a:schemeClr val="dk1"/>
              </a:buClr>
              <a:buSzPts val="1100"/>
              <a:buFont typeface="Arial"/>
              <a:buNone/>
            </a:pPr>
            <a:r>
              <a:rPr lang="en" sz="2400">
                <a:latin typeface="Calibri"/>
                <a:ea typeface="Calibri"/>
                <a:cs typeface="Calibri"/>
                <a:sym typeface="Calibri"/>
              </a:rPr>
              <a:t>You can not apply binary search on an array that's not sorted!</a:t>
            </a:r>
            <a:endParaRPr sz="2400">
              <a:latin typeface="Calibri"/>
              <a:ea typeface="Calibri"/>
              <a:cs typeface="Calibri"/>
              <a:sym typeface="Calibri"/>
            </a:endParaRPr>
          </a:p>
          <a:p>
            <a:pPr marL="457200" lvl="0" indent="0" algn="l" rtl="0">
              <a:spcBef>
                <a:spcPts val="0"/>
              </a:spcBef>
              <a:spcAft>
                <a:spcPts val="0"/>
              </a:spcAft>
              <a:buNone/>
            </a:pPr>
            <a:endParaRPr sz="2400">
              <a:latin typeface="Calibri"/>
              <a:ea typeface="Calibri"/>
              <a:cs typeface="Calibri"/>
              <a:sym typeface="Calibri"/>
            </a:endParaRPr>
          </a:p>
          <a:p>
            <a:pPr marL="457200" lvl="0" indent="0" algn="l" rtl="0">
              <a:spcBef>
                <a:spcPts val="0"/>
              </a:spcBef>
              <a:spcAft>
                <a:spcPts val="0"/>
              </a:spcAft>
              <a:buNone/>
            </a:pPr>
            <a:endParaRPr sz="2400">
              <a:latin typeface="Calibri"/>
              <a:ea typeface="Calibri"/>
              <a:cs typeface="Calibri"/>
              <a:sym typeface="Calibri"/>
            </a:endParaRPr>
          </a:p>
          <a:p>
            <a:pPr marL="0" lvl="0" indent="0" algn="l" rtl="0">
              <a:spcBef>
                <a:spcPts val="0"/>
              </a:spcBef>
              <a:spcAft>
                <a:spcPts val="0"/>
              </a:spcAft>
              <a:buNone/>
            </a:pPr>
            <a:endParaRPr sz="2400">
              <a:latin typeface="Calibri"/>
              <a:ea typeface="Calibri"/>
              <a:cs typeface="Calibri"/>
              <a:sym typeface="Calibri"/>
            </a:endParaRPr>
          </a:p>
        </p:txBody>
      </p:sp>
      <p:pic>
        <p:nvPicPr>
          <p:cNvPr id="94" name="Google Shape;94;p18"/>
          <p:cNvPicPr preferRelativeResize="0"/>
          <p:nvPr/>
        </p:nvPicPr>
        <p:blipFill>
          <a:blip r:embed="rId4">
            <a:alphaModFix/>
          </a:blip>
          <a:stretch>
            <a:fillRect/>
          </a:stretch>
        </p:blipFill>
        <p:spPr>
          <a:xfrm>
            <a:off x="685800" y="1885550"/>
            <a:ext cx="3103134" cy="2953149"/>
          </a:xfrm>
          <a:prstGeom prst="rect">
            <a:avLst/>
          </a:prstGeom>
          <a:noFill/>
          <a:ln>
            <a:noFill/>
          </a:ln>
        </p:spPr>
      </p:pic>
    </p:spTree>
    <p:extLst>
      <p:ext uri="{BB962C8B-B14F-4D97-AF65-F5344CB8AC3E}">
        <p14:creationId xmlns:p14="http://schemas.microsoft.com/office/powerpoint/2010/main" val="42691808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0" name="Google Shape;100;p19"/>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1" name="Google Shape;101;p19"/>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2400">
                <a:solidFill>
                  <a:srgbClr val="FFFFFF"/>
                </a:solidFill>
              </a:rPr>
              <a:t>Binary Search</a:t>
            </a:r>
            <a:endParaRPr sz="2400"/>
          </a:p>
        </p:txBody>
      </p:sp>
      <p:sp>
        <p:nvSpPr>
          <p:cNvPr id="102" name="Google Shape;102;p19"/>
          <p:cNvSpPr txBox="1"/>
          <p:nvPr/>
        </p:nvSpPr>
        <p:spPr>
          <a:xfrm>
            <a:off x="389700" y="2454250"/>
            <a:ext cx="8511300" cy="2600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Suppose you are searching for the element with the value 7.</a:t>
            </a:r>
            <a:endParaRPr sz="1800"/>
          </a:p>
          <a:p>
            <a:pPr marL="914400" lvl="0" indent="0" algn="l" rtl="0">
              <a:spcBef>
                <a:spcPts val="0"/>
              </a:spcBef>
              <a:spcAft>
                <a:spcPts val="0"/>
              </a:spcAft>
              <a:buNone/>
            </a:pPr>
            <a:endParaRPr sz="1800"/>
          </a:p>
          <a:p>
            <a:pPr marL="457200" lvl="0" indent="-342900" algn="l" rtl="0">
              <a:spcBef>
                <a:spcPts val="0"/>
              </a:spcBef>
              <a:spcAft>
                <a:spcPts val="0"/>
              </a:spcAft>
              <a:buSzPts val="1800"/>
              <a:buChar char="●"/>
            </a:pPr>
            <a:r>
              <a:rPr lang="en" sz="1800"/>
              <a:t>You start at the middle index and compare the element you’re searching for with the element at the middle index. </a:t>
            </a:r>
            <a:endParaRPr sz="1800"/>
          </a:p>
          <a:p>
            <a:pPr marL="914400" lvl="0" indent="0" algn="l" rtl="0">
              <a:spcBef>
                <a:spcPts val="0"/>
              </a:spcBef>
              <a:spcAft>
                <a:spcPts val="0"/>
              </a:spcAft>
              <a:buNone/>
            </a:pPr>
            <a:endParaRPr sz="1800"/>
          </a:p>
          <a:p>
            <a:pPr marL="457200" lvl="0" indent="-342900" algn="l" rtl="0">
              <a:spcBef>
                <a:spcPts val="0"/>
              </a:spcBef>
              <a:spcAft>
                <a:spcPts val="0"/>
              </a:spcAft>
              <a:buSzPts val="1800"/>
              <a:buChar char="●"/>
            </a:pPr>
            <a:r>
              <a:rPr lang="en" sz="1800"/>
              <a:t>Here, the middle element is 5.</a:t>
            </a:r>
            <a:endParaRPr sz="1800"/>
          </a:p>
          <a:p>
            <a:pPr marL="914400" lvl="0" indent="0" algn="l" rtl="0">
              <a:spcBef>
                <a:spcPts val="0"/>
              </a:spcBef>
              <a:spcAft>
                <a:spcPts val="0"/>
              </a:spcAft>
              <a:buNone/>
            </a:pPr>
            <a:endParaRPr sz="1800"/>
          </a:p>
          <a:p>
            <a:pPr marL="457200" lvl="0" indent="-342900" algn="l" rtl="0">
              <a:spcBef>
                <a:spcPts val="0"/>
              </a:spcBef>
              <a:spcAft>
                <a:spcPts val="0"/>
              </a:spcAft>
              <a:buSzPts val="1800"/>
              <a:buChar char="●"/>
            </a:pPr>
            <a:r>
              <a:rPr lang="en" sz="1800"/>
              <a:t>Now, since 5 is not equal to our search element 7, we have to search more!</a:t>
            </a:r>
            <a:endParaRPr sz="1800"/>
          </a:p>
          <a:p>
            <a:pPr marL="0" lvl="0" indent="0" algn="l" rtl="0">
              <a:spcBef>
                <a:spcPts val="0"/>
              </a:spcBef>
              <a:spcAft>
                <a:spcPts val="0"/>
              </a:spcAft>
              <a:buNone/>
            </a:pPr>
            <a:endParaRPr sz="1800"/>
          </a:p>
        </p:txBody>
      </p:sp>
      <p:graphicFrame>
        <p:nvGraphicFramePr>
          <p:cNvPr id="103" name="Google Shape;103;p19"/>
          <p:cNvGraphicFramePr/>
          <p:nvPr/>
        </p:nvGraphicFramePr>
        <p:xfrm>
          <a:off x="1704488" y="825300"/>
          <a:ext cx="5735025" cy="396210"/>
        </p:xfrm>
        <a:graphic>
          <a:graphicData uri="http://schemas.openxmlformats.org/drawingml/2006/table">
            <a:tbl>
              <a:tblPr>
                <a:noFill/>
              </a:tblPr>
              <a:tblGrid>
                <a:gridCol w="637225">
                  <a:extLst>
                    <a:ext uri="{9D8B030D-6E8A-4147-A177-3AD203B41FA5}">
                      <a16:colId xmlns:a16="http://schemas.microsoft.com/office/drawing/2014/main" val="20000"/>
                    </a:ext>
                  </a:extLst>
                </a:gridCol>
                <a:gridCol w="637225">
                  <a:extLst>
                    <a:ext uri="{9D8B030D-6E8A-4147-A177-3AD203B41FA5}">
                      <a16:colId xmlns:a16="http://schemas.microsoft.com/office/drawing/2014/main" val="20001"/>
                    </a:ext>
                  </a:extLst>
                </a:gridCol>
                <a:gridCol w="637225">
                  <a:extLst>
                    <a:ext uri="{9D8B030D-6E8A-4147-A177-3AD203B41FA5}">
                      <a16:colId xmlns:a16="http://schemas.microsoft.com/office/drawing/2014/main" val="20002"/>
                    </a:ext>
                  </a:extLst>
                </a:gridCol>
                <a:gridCol w="637225">
                  <a:extLst>
                    <a:ext uri="{9D8B030D-6E8A-4147-A177-3AD203B41FA5}">
                      <a16:colId xmlns:a16="http://schemas.microsoft.com/office/drawing/2014/main" val="20003"/>
                    </a:ext>
                  </a:extLst>
                </a:gridCol>
                <a:gridCol w="637225">
                  <a:extLst>
                    <a:ext uri="{9D8B030D-6E8A-4147-A177-3AD203B41FA5}">
                      <a16:colId xmlns:a16="http://schemas.microsoft.com/office/drawing/2014/main" val="20004"/>
                    </a:ext>
                  </a:extLst>
                </a:gridCol>
                <a:gridCol w="637225">
                  <a:extLst>
                    <a:ext uri="{9D8B030D-6E8A-4147-A177-3AD203B41FA5}">
                      <a16:colId xmlns:a16="http://schemas.microsoft.com/office/drawing/2014/main" val="20005"/>
                    </a:ext>
                  </a:extLst>
                </a:gridCol>
                <a:gridCol w="637225">
                  <a:extLst>
                    <a:ext uri="{9D8B030D-6E8A-4147-A177-3AD203B41FA5}">
                      <a16:colId xmlns:a16="http://schemas.microsoft.com/office/drawing/2014/main" val="20006"/>
                    </a:ext>
                  </a:extLst>
                </a:gridCol>
                <a:gridCol w="637225">
                  <a:extLst>
                    <a:ext uri="{9D8B030D-6E8A-4147-A177-3AD203B41FA5}">
                      <a16:colId xmlns:a16="http://schemas.microsoft.com/office/drawing/2014/main" val="20007"/>
                    </a:ext>
                  </a:extLst>
                </a:gridCol>
                <a:gridCol w="637225">
                  <a:extLst>
                    <a:ext uri="{9D8B030D-6E8A-4147-A177-3AD203B41FA5}">
                      <a16:colId xmlns:a16="http://schemas.microsoft.com/office/drawing/2014/main" val="20008"/>
                    </a:ext>
                  </a:extLst>
                </a:gridCol>
              </a:tblGrid>
              <a:tr h="381000">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7</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9</a:t>
                      </a:r>
                      <a:endParaRPr/>
                    </a:p>
                  </a:txBody>
                  <a:tcPr marL="91425" marR="91425" marT="91425" marB="91425"/>
                </a:tc>
                <a:tc>
                  <a:txBody>
                    <a:bodyPr/>
                    <a:lstStyle/>
                    <a:p>
                      <a:pPr marL="0" lvl="0" indent="0" algn="ctr" rtl="0">
                        <a:spcBef>
                          <a:spcPts val="0"/>
                        </a:spcBef>
                        <a:spcAft>
                          <a:spcPts val="0"/>
                        </a:spcAft>
                        <a:buNone/>
                      </a:pPr>
                      <a:r>
                        <a:rPr lang="en"/>
                        <a:t>2</a:t>
                      </a:r>
                      <a:endParaRPr/>
                    </a:p>
                  </a:txBody>
                  <a:tcPr marL="91425" marR="91425" marT="91425" marB="91425"/>
                </a:tc>
                <a:tc>
                  <a:txBody>
                    <a:bodyPr/>
                    <a:lstStyle/>
                    <a:p>
                      <a:pPr marL="0" lvl="0" indent="0" algn="ctr" rtl="0">
                        <a:spcBef>
                          <a:spcPts val="0"/>
                        </a:spcBef>
                        <a:spcAft>
                          <a:spcPts val="0"/>
                        </a:spcAft>
                        <a:buNone/>
                      </a:pPr>
                      <a:r>
                        <a:rPr lang="en"/>
                        <a:t>8</a:t>
                      </a:r>
                      <a:endParaRPr/>
                    </a:p>
                  </a:txBody>
                  <a:tcPr marL="91425" marR="91425" marT="91425" marB="91425"/>
                </a:tc>
                <a:tc>
                  <a:txBody>
                    <a:bodyPr/>
                    <a:lstStyle/>
                    <a:p>
                      <a:pPr marL="0" lvl="0" indent="0" algn="ctr" rtl="0">
                        <a:spcBef>
                          <a:spcPts val="0"/>
                        </a:spcBef>
                        <a:spcAft>
                          <a:spcPts val="0"/>
                        </a:spcAft>
                        <a:buNone/>
                      </a:pPr>
                      <a:r>
                        <a:rPr lang="en"/>
                        <a:t>6</a:t>
                      </a:r>
                      <a:endParaRPr/>
                    </a:p>
                  </a:txBody>
                  <a:tcPr marL="91425" marR="91425" marT="91425" marB="91425"/>
                </a:tc>
                <a:tc>
                  <a:txBody>
                    <a:bodyPr/>
                    <a:lstStyle/>
                    <a:p>
                      <a:pPr marL="0" lvl="0" indent="0" algn="ctr" rtl="0">
                        <a:spcBef>
                          <a:spcPts val="0"/>
                        </a:spcBef>
                        <a:spcAft>
                          <a:spcPts val="0"/>
                        </a:spcAft>
                        <a:buNone/>
                      </a:pPr>
                      <a:r>
                        <a:rPr lang="en"/>
                        <a:t>3</a:t>
                      </a:r>
                      <a:endParaRPr/>
                    </a:p>
                  </a:txBody>
                  <a:tcPr marL="91425" marR="91425" marT="91425" marB="91425"/>
                </a:tc>
                <a:tc>
                  <a:txBody>
                    <a:bodyPr/>
                    <a:lstStyle/>
                    <a:p>
                      <a:pPr marL="0" lvl="0" indent="0" algn="ctr" rtl="0">
                        <a:spcBef>
                          <a:spcPts val="0"/>
                        </a:spcBef>
                        <a:spcAft>
                          <a:spcPts val="0"/>
                        </a:spcAft>
                        <a:buNone/>
                      </a:pPr>
                      <a:r>
                        <a:rPr lang="en"/>
                        <a:t>5</a:t>
                      </a:r>
                      <a:endParaRPr/>
                    </a:p>
                  </a:txBody>
                  <a:tcPr marL="91425" marR="91425" marT="91425" marB="91425"/>
                </a:tc>
                <a:extLst>
                  <a:ext uri="{0D108BD9-81ED-4DB2-BD59-A6C34878D82A}">
                    <a16:rowId xmlns:a16="http://schemas.microsoft.com/office/drawing/2014/main" val="10000"/>
                  </a:ext>
                </a:extLst>
              </a:tr>
            </a:tbl>
          </a:graphicData>
        </a:graphic>
      </p:graphicFrame>
      <p:cxnSp>
        <p:nvCxnSpPr>
          <p:cNvPr id="104" name="Google Shape;104;p19"/>
          <p:cNvCxnSpPr/>
          <p:nvPr/>
        </p:nvCxnSpPr>
        <p:spPr>
          <a:xfrm rot="10800000">
            <a:off x="7131050" y="1217700"/>
            <a:ext cx="0" cy="456600"/>
          </a:xfrm>
          <a:prstGeom prst="straightConnector1">
            <a:avLst/>
          </a:prstGeom>
          <a:noFill/>
          <a:ln w="28575" cap="flat" cmpd="sng">
            <a:solidFill>
              <a:srgbClr val="595959"/>
            </a:solidFill>
            <a:prstDash val="solid"/>
            <a:round/>
            <a:headEnd type="none" w="med" len="med"/>
            <a:tailEnd type="triangle" w="med" len="med"/>
          </a:ln>
        </p:spPr>
      </p:cxnSp>
      <p:cxnSp>
        <p:nvCxnSpPr>
          <p:cNvPr id="105" name="Google Shape;105;p19"/>
          <p:cNvCxnSpPr/>
          <p:nvPr/>
        </p:nvCxnSpPr>
        <p:spPr>
          <a:xfrm rot="10800000">
            <a:off x="4572000" y="1241075"/>
            <a:ext cx="0" cy="456600"/>
          </a:xfrm>
          <a:prstGeom prst="straightConnector1">
            <a:avLst/>
          </a:prstGeom>
          <a:noFill/>
          <a:ln w="28575" cap="flat" cmpd="sng">
            <a:solidFill>
              <a:srgbClr val="595959"/>
            </a:solidFill>
            <a:prstDash val="solid"/>
            <a:round/>
            <a:headEnd type="none" w="med" len="med"/>
            <a:tailEnd type="triangle" w="med" len="med"/>
          </a:ln>
        </p:spPr>
      </p:cxnSp>
      <p:cxnSp>
        <p:nvCxnSpPr>
          <p:cNvPr id="106" name="Google Shape;106;p19"/>
          <p:cNvCxnSpPr/>
          <p:nvPr/>
        </p:nvCxnSpPr>
        <p:spPr>
          <a:xfrm rot="10800000">
            <a:off x="2012950" y="1217700"/>
            <a:ext cx="0" cy="456600"/>
          </a:xfrm>
          <a:prstGeom prst="straightConnector1">
            <a:avLst/>
          </a:prstGeom>
          <a:noFill/>
          <a:ln w="28575" cap="flat" cmpd="sng">
            <a:solidFill>
              <a:srgbClr val="595959"/>
            </a:solidFill>
            <a:prstDash val="solid"/>
            <a:round/>
            <a:headEnd type="none" w="med" len="med"/>
            <a:tailEnd type="triangle" w="med" len="med"/>
          </a:ln>
        </p:spPr>
      </p:cxnSp>
      <p:sp>
        <p:nvSpPr>
          <p:cNvPr id="107" name="Google Shape;107;p19"/>
          <p:cNvSpPr txBox="1"/>
          <p:nvPr/>
        </p:nvSpPr>
        <p:spPr>
          <a:xfrm>
            <a:off x="1670500" y="1598100"/>
            <a:ext cx="684900" cy="45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Start</a:t>
            </a:r>
            <a:endParaRPr sz="1200"/>
          </a:p>
        </p:txBody>
      </p:sp>
      <p:sp>
        <p:nvSpPr>
          <p:cNvPr id="108" name="Google Shape;108;p19"/>
          <p:cNvSpPr txBox="1"/>
          <p:nvPr/>
        </p:nvSpPr>
        <p:spPr>
          <a:xfrm>
            <a:off x="4185100" y="1607675"/>
            <a:ext cx="684900" cy="45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  Mid</a:t>
            </a:r>
            <a:endParaRPr sz="1200"/>
          </a:p>
        </p:txBody>
      </p:sp>
      <p:sp>
        <p:nvSpPr>
          <p:cNvPr id="109" name="Google Shape;109;p19"/>
          <p:cNvSpPr txBox="1"/>
          <p:nvPr/>
        </p:nvSpPr>
        <p:spPr>
          <a:xfrm>
            <a:off x="6775900" y="1598100"/>
            <a:ext cx="684900" cy="45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End</a:t>
            </a:r>
            <a:endParaRPr sz="1200"/>
          </a:p>
        </p:txBody>
      </p:sp>
    </p:spTree>
    <p:extLst>
      <p:ext uri="{BB962C8B-B14F-4D97-AF65-F5344CB8AC3E}">
        <p14:creationId xmlns:p14="http://schemas.microsoft.com/office/powerpoint/2010/main" val="2055996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
        <p:cNvGrpSpPr/>
        <p:nvPr/>
      </p:nvGrpSpPr>
      <p:grpSpPr>
        <a:xfrm>
          <a:off x="0" y="0"/>
          <a:ext cx="0" cy="0"/>
          <a:chOff x="0" y="0"/>
          <a:chExt cx="0" cy="0"/>
        </a:xfrm>
      </p:grpSpPr>
      <p:sp>
        <p:nvSpPr>
          <p:cNvPr id="89" name="Google Shape;89;p18"/>
          <p:cNvSpPr txBox="1"/>
          <p:nvPr/>
        </p:nvSpPr>
        <p:spPr>
          <a:xfrm>
            <a:off x="507300" y="1179250"/>
            <a:ext cx="8114400" cy="3470773"/>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Font typeface="Calibri"/>
              <a:buChar char="●"/>
            </a:pPr>
            <a:r>
              <a:rPr lang="en" sz="2400" dirty="0">
                <a:latin typeface="Calibri"/>
                <a:ea typeface="Calibri"/>
                <a:cs typeface="Calibri"/>
                <a:sym typeface="Calibri"/>
              </a:rPr>
              <a:t>Introduction to Searching</a:t>
            </a:r>
            <a:endParaRPr sz="2400" dirty="0">
              <a:latin typeface="Calibri"/>
              <a:ea typeface="Calibri"/>
              <a:cs typeface="Calibri"/>
              <a:sym typeface="Calibri"/>
            </a:endParaRPr>
          </a:p>
          <a:p>
            <a:pPr marL="457200" indent="-381000">
              <a:lnSpc>
                <a:spcPct val="200000"/>
              </a:lnSpc>
              <a:buSzPts val="2400"/>
              <a:buFont typeface="Calibri,Sans-Serif"/>
              <a:buChar char="●"/>
            </a:pPr>
            <a:r>
              <a:rPr lang="en" sz="2400" dirty="0">
                <a:latin typeface="Calibri"/>
                <a:cs typeface="Calibri"/>
              </a:rPr>
              <a:t>Introduction to Linear Search</a:t>
            </a:r>
            <a:endParaRPr lang="en-US" sz="2400" dirty="0"/>
          </a:p>
          <a:p>
            <a:pPr marL="457200" indent="-381000">
              <a:lnSpc>
                <a:spcPct val="200000"/>
              </a:lnSpc>
              <a:buSzPts val="2400"/>
              <a:buFont typeface="Calibri,Sans-Serif"/>
              <a:buChar char="●"/>
            </a:pPr>
            <a:r>
              <a:rPr lang="en" sz="2400" dirty="0">
                <a:latin typeface="Calibri"/>
                <a:cs typeface="Calibri"/>
              </a:rPr>
              <a:t>Java Implementation </a:t>
            </a:r>
            <a:r>
              <a:rPr lang="en" sz="2400" dirty="0">
                <a:solidFill>
                  <a:schemeClr val="dk1"/>
                </a:solidFill>
                <a:latin typeface="Calibri"/>
                <a:cs typeface="Calibri"/>
              </a:rPr>
              <a:t>of Linear Search</a:t>
            </a:r>
            <a:endParaRPr lang="en-US" sz="2400" dirty="0"/>
          </a:p>
          <a:p>
            <a:pPr marL="457200" indent="-381000">
              <a:lnSpc>
                <a:spcPct val="200000"/>
              </a:lnSpc>
              <a:buSzPts val="2400"/>
              <a:buFont typeface="Calibri,Sans-Serif"/>
              <a:buChar char="●"/>
            </a:pPr>
            <a:r>
              <a:rPr lang="en" sz="2400" dirty="0">
                <a:solidFill>
                  <a:schemeClr val="dk1"/>
                </a:solidFill>
                <a:latin typeface="Calibri"/>
                <a:cs typeface="Calibri"/>
              </a:rPr>
              <a:t>Examples of Linear Search</a:t>
            </a:r>
            <a:endParaRPr lang="en-US" sz="2400" dirty="0"/>
          </a:p>
          <a:p>
            <a:pPr marL="457200" indent="-381000">
              <a:lnSpc>
                <a:spcPct val="200000"/>
              </a:lnSpc>
              <a:buSzPts val="2400"/>
              <a:buFont typeface="Calibri,Sans-Serif"/>
              <a:buChar char="●"/>
            </a:pPr>
            <a:r>
              <a:rPr lang="en" sz="2400" dirty="0">
                <a:latin typeface="Calibri"/>
                <a:cs typeface="Calibri"/>
              </a:rPr>
              <a:t>Time Analysis </a:t>
            </a:r>
            <a:r>
              <a:rPr lang="en" sz="2400" dirty="0">
                <a:solidFill>
                  <a:schemeClr val="dk1"/>
                </a:solidFill>
                <a:latin typeface="Calibri"/>
                <a:cs typeface="Calibri"/>
              </a:rPr>
              <a:t>of Linear Search</a:t>
            </a:r>
            <a:r>
              <a:rPr lang="en" sz="2400" dirty="0">
                <a:latin typeface="Calibri"/>
                <a:cs typeface="Calibri"/>
              </a:rPr>
              <a:t> </a:t>
            </a:r>
            <a:endParaRPr lang="en" dirty="0"/>
          </a:p>
          <a:p>
            <a:pPr marL="457200">
              <a:lnSpc>
                <a:spcPct val="115000"/>
              </a:lnSpc>
            </a:pPr>
            <a:endParaRPr lang="en-US" sz="2400">
              <a:latin typeface="Calibri"/>
              <a:ea typeface="Calibri"/>
              <a:cs typeface="Calibri"/>
            </a:endParaRPr>
          </a:p>
        </p:txBody>
      </p:sp>
      <p:sp>
        <p:nvSpPr>
          <p:cNvPr id="90" name="Google Shape;90;p18"/>
          <p:cNvSpPr/>
          <p:nvPr/>
        </p:nvSpPr>
        <p:spPr>
          <a:xfrm>
            <a:off x="7611909" y="303609"/>
            <a:ext cx="909900" cy="2430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1" name="Google Shape;91;p18"/>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2" name="Google Shape;92;p18"/>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FFFFFF"/>
                </a:solidFill>
                <a:latin typeface="Calibri"/>
                <a:ea typeface="Calibri"/>
                <a:cs typeface="Calibri"/>
                <a:sym typeface="Calibri"/>
              </a:rPr>
              <a:t>Today’s Agenda</a:t>
            </a:r>
            <a:endParaRPr sz="3000">
              <a:solidFill>
                <a:srgbClr val="FFFFFF"/>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0"/>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5" name="Google Shape;115;p20"/>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6" name="Google Shape;116;p20"/>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2400">
                <a:solidFill>
                  <a:srgbClr val="FFFFFF"/>
                </a:solidFill>
              </a:rPr>
              <a:t>Binary Search</a:t>
            </a:r>
            <a:endParaRPr sz="2400"/>
          </a:p>
        </p:txBody>
      </p:sp>
      <p:sp>
        <p:nvSpPr>
          <p:cNvPr id="117" name="Google Shape;117;p20"/>
          <p:cNvSpPr txBox="1"/>
          <p:nvPr/>
        </p:nvSpPr>
        <p:spPr>
          <a:xfrm>
            <a:off x="389700" y="2454250"/>
            <a:ext cx="8511300" cy="2600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All elements greater than 5 lie to the RIGHT of 5 in a sorted array, so...</a:t>
            </a:r>
            <a:endParaRPr sz="1800"/>
          </a:p>
          <a:p>
            <a:pPr marL="914400" lvl="0" indent="0" algn="l" rtl="0">
              <a:spcBef>
                <a:spcPts val="0"/>
              </a:spcBef>
              <a:spcAft>
                <a:spcPts val="0"/>
              </a:spcAft>
              <a:buNone/>
            </a:pPr>
            <a:endParaRPr sz="1800"/>
          </a:p>
          <a:p>
            <a:pPr marL="457200" lvl="0" indent="-342900" algn="l" rtl="0">
              <a:spcBef>
                <a:spcPts val="0"/>
              </a:spcBef>
              <a:spcAft>
                <a:spcPts val="0"/>
              </a:spcAft>
              <a:buSzPts val="1800"/>
              <a:buChar char="●"/>
            </a:pPr>
            <a:r>
              <a:rPr lang="en" sz="1800"/>
              <a:t>S</a:t>
            </a:r>
            <a:r>
              <a:rPr lang="en" sz="1800">
                <a:solidFill>
                  <a:schemeClr val="dk1"/>
                </a:solidFill>
              </a:rPr>
              <a:t>ince 7 &gt; 5, our search element 7 will lie to the RIGHT of 5 </a:t>
            </a:r>
            <a:endParaRPr sz="1800">
              <a:solidFill>
                <a:schemeClr val="dk1"/>
              </a:solidFill>
            </a:endParaRPr>
          </a:p>
          <a:p>
            <a:pPr marL="914400" lvl="0" indent="0" algn="l" rtl="0">
              <a:spcBef>
                <a:spcPts val="0"/>
              </a:spcBef>
              <a:spcAft>
                <a:spcPts val="0"/>
              </a:spcAft>
              <a:buNone/>
            </a:pP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This means that we cans imply discard ALL element to the left of 5, and simply focus on the all the elements to the RIGHT of 5</a:t>
            </a:r>
            <a:endParaRPr sz="1800">
              <a:solidFill>
                <a:schemeClr val="dk1"/>
              </a:solidFill>
            </a:endParaRPr>
          </a:p>
          <a:p>
            <a:pPr marL="914400" lvl="0" indent="0" algn="l" rtl="0">
              <a:spcBef>
                <a:spcPts val="0"/>
              </a:spcBef>
              <a:spcAft>
                <a:spcPts val="0"/>
              </a:spcAft>
              <a:buNone/>
            </a:pPr>
            <a:endParaRPr sz="1800">
              <a:solidFill>
                <a:schemeClr val="dk1"/>
              </a:solidFill>
            </a:endParaRPr>
          </a:p>
          <a:p>
            <a:pPr marL="457200" lvl="0" indent="-342900" algn="l" rtl="0">
              <a:spcBef>
                <a:spcPts val="0"/>
              </a:spcBef>
              <a:spcAft>
                <a:spcPts val="0"/>
              </a:spcAft>
              <a:buSzPts val="1800"/>
              <a:buChar char="●"/>
            </a:pPr>
            <a:r>
              <a:rPr lang="en" sz="1800"/>
              <a:t>We now repeat a similar process on the remaining array</a:t>
            </a:r>
            <a:endParaRPr sz="1800"/>
          </a:p>
          <a:p>
            <a:pPr marL="0" lvl="0" indent="0" algn="l" rtl="0">
              <a:spcBef>
                <a:spcPts val="0"/>
              </a:spcBef>
              <a:spcAft>
                <a:spcPts val="0"/>
              </a:spcAft>
              <a:buNone/>
            </a:pPr>
            <a:endParaRPr sz="1800"/>
          </a:p>
        </p:txBody>
      </p:sp>
      <p:graphicFrame>
        <p:nvGraphicFramePr>
          <p:cNvPr id="118" name="Google Shape;118;p20"/>
          <p:cNvGraphicFramePr/>
          <p:nvPr/>
        </p:nvGraphicFramePr>
        <p:xfrm>
          <a:off x="1704488" y="825300"/>
          <a:ext cx="5735025" cy="396210"/>
        </p:xfrm>
        <a:graphic>
          <a:graphicData uri="http://schemas.openxmlformats.org/drawingml/2006/table">
            <a:tbl>
              <a:tblPr>
                <a:noFill/>
              </a:tblPr>
              <a:tblGrid>
                <a:gridCol w="637225">
                  <a:extLst>
                    <a:ext uri="{9D8B030D-6E8A-4147-A177-3AD203B41FA5}">
                      <a16:colId xmlns:a16="http://schemas.microsoft.com/office/drawing/2014/main" val="20000"/>
                    </a:ext>
                  </a:extLst>
                </a:gridCol>
                <a:gridCol w="637225">
                  <a:extLst>
                    <a:ext uri="{9D8B030D-6E8A-4147-A177-3AD203B41FA5}">
                      <a16:colId xmlns:a16="http://schemas.microsoft.com/office/drawing/2014/main" val="20001"/>
                    </a:ext>
                  </a:extLst>
                </a:gridCol>
                <a:gridCol w="637225">
                  <a:extLst>
                    <a:ext uri="{9D8B030D-6E8A-4147-A177-3AD203B41FA5}">
                      <a16:colId xmlns:a16="http://schemas.microsoft.com/office/drawing/2014/main" val="20002"/>
                    </a:ext>
                  </a:extLst>
                </a:gridCol>
                <a:gridCol w="637225">
                  <a:extLst>
                    <a:ext uri="{9D8B030D-6E8A-4147-A177-3AD203B41FA5}">
                      <a16:colId xmlns:a16="http://schemas.microsoft.com/office/drawing/2014/main" val="20003"/>
                    </a:ext>
                  </a:extLst>
                </a:gridCol>
                <a:gridCol w="637225">
                  <a:extLst>
                    <a:ext uri="{9D8B030D-6E8A-4147-A177-3AD203B41FA5}">
                      <a16:colId xmlns:a16="http://schemas.microsoft.com/office/drawing/2014/main" val="20004"/>
                    </a:ext>
                  </a:extLst>
                </a:gridCol>
                <a:gridCol w="637225">
                  <a:extLst>
                    <a:ext uri="{9D8B030D-6E8A-4147-A177-3AD203B41FA5}">
                      <a16:colId xmlns:a16="http://schemas.microsoft.com/office/drawing/2014/main" val="20005"/>
                    </a:ext>
                  </a:extLst>
                </a:gridCol>
                <a:gridCol w="637225">
                  <a:extLst>
                    <a:ext uri="{9D8B030D-6E8A-4147-A177-3AD203B41FA5}">
                      <a16:colId xmlns:a16="http://schemas.microsoft.com/office/drawing/2014/main" val="20006"/>
                    </a:ext>
                  </a:extLst>
                </a:gridCol>
                <a:gridCol w="637225">
                  <a:extLst>
                    <a:ext uri="{9D8B030D-6E8A-4147-A177-3AD203B41FA5}">
                      <a16:colId xmlns:a16="http://schemas.microsoft.com/office/drawing/2014/main" val="20007"/>
                    </a:ext>
                  </a:extLst>
                </a:gridCol>
                <a:gridCol w="637225">
                  <a:extLst>
                    <a:ext uri="{9D8B030D-6E8A-4147-A177-3AD203B41FA5}">
                      <a16:colId xmlns:a16="http://schemas.microsoft.com/office/drawing/2014/main" val="20008"/>
                    </a:ext>
                  </a:extLst>
                </a:gridCol>
              </a:tblGrid>
              <a:tr h="381000">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7</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a:t>9</a:t>
                      </a:r>
                      <a:endParaRPr/>
                    </a:p>
                  </a:txBody>
                  <a:tcPr marL="91425" marR="91425" marT="91425" marB="91425"/>
                </a:tc>
                <a:tc>
                  <a:txBody>
                    <a:bodyPr/>
                    <a:lstStyle/>
                    <a:p>
                      <a:pPr marL="0" lvl="0" indent="0" algn="ctr" rtl="0">
                        <a:spcBef>
                          <a:spcPts val="0"/>
                        </a:spcBef>
                        <a:spcAft>
                          <a:spcPts val="0"/>
                        </a:spcAft>
                        <a:buNone/>
                      </a:pPr>
                      <a:r>
                        <a:rPr lang="en"/>
                        <a:t>2</a:t>
                      </a:r>
                      <a:endParaRPr/>
                    </a:p>
                  </a:txBody>
                  <a:tcPr marL="91425" marR="91425" marT="91425" marB="91425"/>
                </a:tc>
                <a:tc>
                  <a:txBody>
                    <a:bodyPr/>
                    <a:lstStyle/>
                    <a:p>
                      <a:pPr marL="0" lvl="0" indent="0" algn="ctr" rtl="0">
                        <a:spcBef>
                          <a:spcPts val="0"/>
                        </a:spcBef>
                        <a:spcAft>
                          <a:spcPts val="0"/>
                        </a:spcAft>
                        <a:buNone/>
                      </a:pPr>
                      <a:r>
                        <a:rPr lang="en"/>
                        <a:t>8</a:t>
                      </a:r>
                      <a:endParaRPr/>
                    </a:p>
                  </a:txBody>
                  <a:tcPr marL="91425" marR="91425" marT="91425" marB="91425"/>
                </a:tc>
                <a:tc>
                  <a:txBody>
                    <a:bodyPr/>
                    <a:lstStyle/>
                    <a:p>
                      <a:pPr marL="0" lvl="0" indent="0" algn="ctr" rtl="0">
                        <a:spcBef>
                          <a:spcPts val="0"/>
                        </a:spcBef>
                        <a:spcAft>
                          <a:spcPts val="0"/>
                        </a:spcAft>
                        <a:buNone/>
                      </a:pPr>
                      <a:r>
                        <a:rPr lang="en"/>
                        <a:t>6</a:t>
                      </a:r>
                      <a:endParaRPr/>
                    </a:p>
                  </a:txBody>
                  <a:tcPr marL="91425" marR="91425" marT="91425" marB="91425"/>
                </a:tc>
                <a:tc>
                  <a:txBody>
                    <a:bodyPr/>
                    <a:lstStyle/>
                    <a:p>
                      <a:pPr marL="0" lvl="0" indent="0" algn="ctr" rtl="0">
                        <a:spcBef>
                          <a:spcPts val="0"/>
                        </a:spcBef>
                        <a:spcAft>
                          <a:spcPts val="0"/>
                        </a:spcAft>
                        <a:buNone/>
                      </a:pPr>
                      <a:r>
                        <a:rPr lang="en"/>
                        <a:t>3</a:t>
                      </a:r>
                      <a:endParaRPr/>
                    </a:p>
                  </a:txBody>
                  <a:tcPr marL="91425" marR="91425" marT="91425" marB="91425"/>
                </a:tc>
                <a:tc>
                  <a:txBody>
                    <a:bodyPr/>
                    <a:lstStyle/>
                    <a:p>
                      <a:pPr marL="0" lvl="0" indent="0" algn="ctr" rtl="0">
                        <a:spcBef>
                          <a:spcPts val="0"/>
                        </a:spcBef>
                        <a:spcAft>
                          <a:spcPts val="0"/>
                        </a:spcAft>
                        <a:buNone/>
                      </a:pPr>
                      <a:r>
                        <a:rPr lang="en"/>
                        <a:t>5</a:t>
                      </a:r>
                      <a:endParaRPr/>
                    </a:p>
                  </a:txBody>
                  <a:tcPr marL="91425" marR="91425" marT="91425" marB="91425"/>
                </a:tc>
                <a:extLst>
                  <a:ext uri="{0D108BD9-81ED-4DB2-BD59-A6C34878D82A}">
                    <a16:rowId xmlns:a16="http://schemas.microsoft.com/office/drawing/2014/main" val="10000"/>
                  </a:ext>
                </a:extLst>
              </a:tr>
            </a:tbl>
          </a:graphicData>
        </a:graphic>
      </p:graphicFrame>
      <p:cxnSp>
        <p:nvCxnSpPr>
          <p:cNvPr id="119" name="Google Shape;119;p20"/>
          <p:cNvCxnSpPr/>
          <p:nvPr/>
        </p:nvCxnSpPr>
        <p:spPr>
          <a:xfrm rot="10800000">
            <a:off x="7131050" y="1217700"/>
            <a:ext cx="0" cy="456600"/>
          </a:xfrm>
          <a:prstGeom prst="straightConnector1">
            <a:avLst/>
          </a:prstGeom>
          <a:noFill/>
          <a:ln w="28575" cap="flat" cmpd="sng">
            <a:solidFill>
              <a:srgbClr val="595959"/>
            </a:solidFill>
            <a:prstDash val="solid"/>
            <a:round/>
            <a:headEnd type="none" w="med" len="med"/>
            <a:tailEnd type="triangle" w="med" len="med"/>
          </a:ln>
        </p:spPr>
      </p:cxnSp>
      <p:cxnSp>
        <p:nvCxnSpPr>
          <p:cNvPr id="120" name="Google Shape;120;p20"/>
          <p:cNvCxnSpPr/>
          <p:nvPr/>
        </p:nvCxnSpPr>
        <p:spPr>
          <a:xfrm rot="10800000">
            <a:off x="4572000" y="1241075"/>
            <a:ext cx="0" cy="456600"/>
          </a:xfrm>
          <a:prstGeom prst="straightConnector1">
            <a:avLst/>
          </a:prstGeom>
          <a:noFill/>
          <a:ln w="28575" cap="flat" cmpd="sng">
            <a:solidFill>
              <a:srgbClr val="595959"/>
            </a:solidFill>
            <a:prstDash val="solid"/>
            <a:round/>
            <a:headEnd type="none" w="med" len="med"/>
            <a:tailEnd type="triangle" w="med" len="med"/>
          </a:ln>
        </p:spPr>
      </p:cxnSp>
      <p:cxnSp>
        <p:nvCxnSpPr>
          <p:cNvPr id="121" name="Google Shape;121;p20"/>
          <p:cNvCxnSpPr/>
          <p:nvPr/>
        </p:nvCxnSpPr>
        <p:spPr>
          <a:xfrm rot="10800000">
            <a:off x="2012950" y="1217700"/>
            <a:ext cx="0" cy="456600"/>
          </a:xfrm>
          <a:prstGeom prst="straightConnector1">
            <a:avLst/>
          </a:prstGeom>
          <a:noFill/>
          <a:ln w="28575" cap="flat" cmpd="sng">
            <a:solidFill>
              <a:srgbClr val="595959"/>
            </a:solidFill>
            <a:prstDash val="solid"/>
            <a:round/>
            <a:headEnd type="none" w="med" len="med"/>
            <a:tailEnd type="triangle" w="med" len="med"/>
          </a:ln>
        </p:spPr>
      </p:cxnSp>
      <p:sp>
        <p:nvSpPr>
          <p:cNvPr id="122" name="Google Shape;122;p20"/>
          <p:cNvSpPr txBox="1"/>
          <p:nvPr/>
        </p:nvSpPr>
        <p:spPr>
          <a:xfrm>
            <a:off x="1670500" y="1598100"/>
            <a:ext cx="684900" cy="45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Start</a:t>
            </a:r>
            <a:endParaRPr sz="1200"/>
          </a:p>
        </p:txBody>
      </p:sp>
      <p:sp>
        <p:nvSpPr>
          <p:cNvPr id="123" name="Google Shape;123;p20"/>
          <p:cNvSpPr txBox="1"/>
          <p:nvPr/>
        </p:nvSpPr>
        <p:spPr>
          <a:xfrm>
            <a:off x="4185100" y="1607675"/>
            <a:ext cx="684900" cy="45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  Mid</a:t>
            </a:r>
            <a:endParaRPr sz="1200"/>
          </a:p>
        </p:txBody>
      </p:sp>
      <p:sp>
        <p:nvSpPr>
          <p:cNvPr id="124" name="Google Shape;124;p20"/>
          <p:cNvSpPr txBox="1"/>
          <p:nvPr/>
        </p:nvSpPr>
        <p:spPr>
          <a:xfrm>
            <a:off x="6775900" y="1598100"/>
            <a:ext cx="684900" cy="45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End</a:t>
            </a:r>
            <a:endParaRPr sz="1200"/>
          </a:p>
        </p:txBody>
      </p:sp>
    </p:spTree>
    <p:extLst>
      <p:ext uri="{BB962C8B-B14F-4D97-AF65-F5344CB8AC3E}">
        <p14:creationId xmlns:p14="http://schemas.microsoft.com/office/powerpoint/2010/main" val="3458151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1"/>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30" name="Google Shape;130;p21"/>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31" name="Google Shape;131;p21"/>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2400">
                <a:solidFill>
                  <a:srgbClr val="FFFFFF"/>
                </a:solidFill>
              </a:rPr>
              <a:t>Binary Search</a:t>
            </a:r>
            <a:endParaRPr sz="2400"/>
          </a:p>
        </p:txBody>
      </p:sp>
      <p:sp>
        <p:nvSpPr>
          <p:cNvPr id="132" name="Google Shape;132;p21"/>
          <p:cNvSpPr txBox="1"/>
          <p:nvPr/>
        </p:nvSpPr>
        <p:spPr>
          <a:xfrm>
            <a:off x="389700" y="836250"/>
            <a:ext cx="8511300" cy="403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t>Steps in Binary Search:</a:t>
            </a:r>
            <a:endParaRPr sz="1800" b="1"/>
          </a:p>
          <a:p>
            <a:pPr marL="0" lvl="0" indent="0" algn="l" rtl="0">
              <a:spcBef>
                <a:spcPts val="0"/>
              </a:spcBef>
              <a:spcAft>
                <a:spcPts val="0"/>
              </a:spcAft>
              <a:buNone/>
            </a:pPr>
            <a:endParaRPr sz="1800"/>
          </a:p>
          <a:p>
            <a:pPr marL="457200" lvl="0" indent="-342900" algn="l" rtl="0">
              <a:spcBef>
                <a:spcPts val="0"/>
              </a:spcBef>
              <a:spcAft>
                <a:spcPts val="0"/>
              </a:spcAft>
              <a:buSzPts val="1800"/>
              <a:buChar char="●"/>
            </a:pPr>
            <a:r>
              <a:rPr lang="en" sz="1800"/>
              <a:t>You start at the middle index and compare the element you’re searching for with the element at the middle index. </a:t>
            </a:r>
            <a:endParaRPr sz="1800"/>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 sz="1800"/>
              <a:t>If the element at this index does not match the element you’re searching for, you check if it is greater or lesser than the element at the index. </a:t>
            </a:r>
            <a:endParaRPr sz="1800"/>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 sz="1800"/>
              <a:t>If it is greater than the element at the middle index, you discard everything to the left and move to the right. </a:t>
            </a:r>
            <a:endParaRPr sz="1800"/>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 sz="1800"/>
              <a:t>You then find the middle of this array that’s to the right, compare the required element with its middle, and keep doing this till you find the required element.</a:t>
            </a:r>
            <a:endParaRPr sz="1800"/>
          </a:p>
          <a:p>
            <a:pPr marL="0" lvl="0" indent="0" algn="l" rtl="0">
              <a:spcBef>
                <a:spcPts val="0"/>
              </a:spcBef>
              <a:spcAft>
                <a:spcPts val="0"/>
              </a:spcAft>
              <a:buNone/>
            </a:pPr>
            <a:endParaRPr sz="1800"/>
          </a:p>
        </p:txBody>
      </p:sp>
    </p:spTree>
    <p:extLst>
      <p:ext uri="{BB962C8B-B14F-4D97-AF65-F5344CB8AC3E}">
        <p14:creationId xmlns:p14="http://schemas.microsoft.com/office/powerpoint/2010/main" val="11441613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2"/>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38" name="Google Shape;138;p22"/>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39" name="Google Shape;139;p22"/>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2400">
                <a:solidFill>
                  <a:srgbClr val="FFFFFF"/>
                </a:solidFill>
              </a:rPr>
              <a:t>Java Implementation of Binary Search</a:t>
            </a:r>
            <a:endParaRPr sz="2400"/>
          </a:p>
        </p:txBody>
      </p:sp>
      <p:sp>
        <p:nvSpPr>
          <p:cNvPr id="140" name="Google Shape;140;p22"/>
          <p:cNvSpPr txBox="1"/>
          <p:nvPr/>
        </p:nvSpPr>
        <p:spPr>
          <a:xfrm>
            <a:off x="389700" y="683850"/>
            <a:ext cx="8511300" cy="403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Let’s see the code for Binary Search:</a:t>
            </a:r>
            <a:endParaRPr sz="1800"/>
          </a:p>
          <a:p>
            <a:pPr marL="0" lvl="0" indent="0" algn="l" rtl="0">
              <a:spcBef>
                <a:spcPts val="0"/>
              </a:spcBef>
              <a:spcAft>
                <a:spcPts val="0"/>
              </a:spcAft>
              <a:buNone/>
            </a:pPr>
            <a:endParaRPr sz="1800"/>
          </a:p>
          <a:p>
            <a:pPr marL="0" lvl="0" indent="0" algn="l" rtl="0">
              <a:spcBef>
                <a:spcPts val="0"/>
              </a:spcBef>
              <a:spcAft>
                <a:spcPts val="0"/>
              </a:spcAft>
              <a:buClr>
                <a:schemeClr val="dk1"/>
              </a:buClr>
              <a:buSzPts val="1100"/>
              <a:buFont typeface="Arial"/>
              <a:buNone/>
            </a:pPr>
            <a:r>
              <a:rPr lang="en" sz="1800"/>
              <a:t>    </a:t>
            </a:r>
            <a:r>
              <a:rPr lang="en" sz="1600">
                <a:solidFill>
                  <a:srgbClr val="0000FF"/>
                </a:solidFill>
                <a:latin typeface="Courier New"/>
                <a:ea typeface="Courier New"/>
                <a:cs typeface="Courier New"/>
                <a:sym typeface="Courier New"/>
              </a:rPr>
              <a:t>public int binarySearch(int[] inputArr, int key) {</a:t>
            </a:r>
            <a:endParaRPr sz="1600">
              <a:solidFill>
                <a:srgbClr val="0000FF"/>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600">
                <a:solidFill>
                  <a:srgbClr val="0000FF"/>
                </a:solidFill>
                <a:latin typeface="Courier New"/>
                <a:ea typeface="Courier New"/>
                <a:cs typeface="Courier New"/>
                <a:sym typeface="Courier New"/>
              </a:rPr>
              <a:t>        int start = 0;</a:t>
            </a:r>
            <a:endParaRPr sz="1600">
              <a:solidFill>
                <a:srgbClr val="0000FF"/>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600">
                <a:solidFill>
                  <a:srgbClr val="0000FF"/>
                </a:solidFill>
                <a:latin typeface="Courier New"/>
                <a:ea typeface="Courier New"/>
                <a:cs typeface="Courier New"/>
                <a:sym typeface="Courier New"/>
              </a:rPr>
              <a:t>        int end = inputArr.length - 1;</a:t>
            </a:r>
            <a:endParaRPr sz="1600">
              <a:solidFill>
                <a:srgbClr val="0000FF"/>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600">
                <a:solidFill>
                  <a:srgbClr val="0000FF"/>
                </a:solidFill>
                <a:latin typeface="Courier New"/>
                <a:ea typeface="Courier New"/>
                <a:cs typeface="Courier New"/>
                <a:sym typeface="Courier New"/>
              </a:rPr>
              <a:t>        while (start &lt;= end) {</a:t>
            </a:r>
            <a:endParaRPr sz="1600">
              <a:solidFill>
                <a:srgbClr val="0000FF"/>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600">
                <a:solidFill>
                  <a:srgbClr val="0000FF"/>
                </a:solidFill>
                <a:latin typeface="Courier New"/>
                <a:ea typeface="Courier New"/>
                <a:cs typeface="Courier New"/>
                <a:sym typeface="Courier New"/>
              </a:rPr>
              <a:t>            int mid = (start + end) / 2;</a:t>
            </a:r>
            <a:endParaRPr sz="1600">
              <a:solidFill>
                <a:srgbClr val="0000FF"/>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600">
                <a:solidFill>
                  <a:srgbClr val="0000FF"/>
                </a:solidFill>
                <a:latin typeface="Courier New"/>
                <a:ea typeface="Courier New"/>
                <a:cs typeface="Courier New"/>
                <a:sym typeface="Courier New"/>
              </a:rPr>
              <a:t>            if (key == inputArr[mid]) {</a:t>
            </a:r>
            <a:endParaRPr sz="1600">
              <a:solidFill>
                <a:srgbClr val="0000FF"/>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600">
                <a:solidFill>
                  <a:srgbClr val="0000FF"/>
                </a:solidFill>
                <a:latin typeface="Courier New"/>
                <a:ea typeface="Courier New"/>
                <a:cs typeface="Courier New"/>
                <a:sym typeface="Courier New"/>
              </a:rPr>
              <a:t>                return mid;		}</a:t>
            </a:r>
            <a:endParaRPr sz="1600">
              <a:solidFill>
                <a:srgbClr val="0000FF"/>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600">
                <a:solidFill>
                  <a:srgbClr val="0000FF"/>
                </a:solidFill>
                <a:latin typeface="Courier New"/>
                <a:ea typeface="Courier New"/>
                <a:cs typeface="Courier New"/>
                <a:sym typeface="Courier New"/>
              </a:rPr>
              <a:t>            if (key &lt; inputArr[mid]) {</a:t>
            </a:r>
            <a:endParaRPr sz="1600">
              <a:solidFill>
                <a:srgbClr val="0000FF"/>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600">
                <a:solidFill>
                  <a:srgbClr val="0000FF"/>
                </a:solidFill>
                <a:latin typeface="Courier New"/>
                <a:ea typeface="Courier New"/>
                <a:cs typeface="Courier New"/>
                <a:sym typeface="Courier New"/>
              </a:rPr>
              <a:t>                end = mid - 1;</a:t>
            </a:r>
            <a:endParaRPr sz="1600">
              <a:solidFill>
                <a:srgbClr val="0000FF"/>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600">
                <a:solidFill>
                  <a:srgbClr val="0000FF"/>
                </a:solidFill>
                <a:latin typeface="Courier New"/>
                <a:ea typeface="Courier New"/>
                <a:cs typeface="Courier New"/>
                <a:sym typeface="Courier New"/>
              </a:rPr>
              <a:t>            } else {</a:t>
            </a:r>
            <a:endParaRPr sz="1600">
              <a:solidFill>
                <a:srgbClr val="0000FF"/>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sz="1600">
                <a:solidFill>
                  <a:srgbClr val="0000FF"/>
                </a:solidFill>
                <a:latin typeface="Courier New"/>
                <a:ea typeface="Courier New"/>
                <a:cs typeface="Courier New"/>
                <a:sym typeface="Courier New"/>
              </a:rPr>
              <a:t>                start = mid + 1;	}}</a:t>
            </a:r>
            <a:endParaRPr sz="1600">
              <a:solidFill>
                <a:srgbClr val="0000FF"/>
              </a:solidFill>
              <a:latin typeface="Courier New"/>
              <a:ea typeface="Courier New"/>
              <a:cs typeface="Courier New"/>
              <a:sym typeface="Courier New"/>
            </a:endParaRPr>
          </a:p>
          <a:p>
            <a:pPr marL="0" lvl="0" indent="0" algn="l" rtl="0">
              <a:spcBef>
                <a:spcPts val="0"/>
              </a:spcBef>
              <a:spcAft>
                <a:spcPts val="0"/>
              </a:spcAft>
              <a:buNone/>
            </a:pPr>
            <a:r>
              <a:rPr lang="en" sz="1600">
                <a:solidFill>
                  <a:srgbClr val="0000FF"/>
                </a:solidFill>
                <a:latin typeface="Courier New"/>
                <a:ea typeface="Courier New"/>
                <a:cs typeface="Courier New"/>
                <a:sym typeface="Courier New"/>
              </a:rPr>
              <a:t>        return -1;	</a:t>
            </a:r>
            <a:r>
              <a:rPr lang="en" sz="1800">
                <a:solidFill>
                  <a:srgbClr val="0000FF"/>
                </a:solidFill>
                <a:latin typeface="Courier New"/>
                <a:ea typeface="Courier New"/>
                <a:cs typeface="Courier New"/>
                <a:sym typeface="Courier New"/>
              </a:rPr>
              <a:t>				}</a:t>
            </a:r>
            <a:endParaRPr sz="1800">
              <a:solidFill>
                <a:srgbClr val="0000FF"/>
              </a:solidFill>
              <a:latin typeface="Courier New"/>
              <a:ea typeface="Courier New"/>
              <a:cs typeface="Courier New"/>
              <a:sym typeface="Courier New"/>
            </a:endParaRPr>
          </a:p>
          <a:p>
            <a:pPr marL="0" lvl="0" indent="0" algn="l" rtl="0">
              <a:spcBef>
                <a:spcPts val="0"/>
              </a:spcBef>
              <a:spcAft>
                <a:spcPts val="0"/>
              </a:spcAft>
              <a:buNone/>
            </a:pPr>
            <a:endParaRPr sz="1800"/>
          </a:p>
          <a:p>
            <a:pPr marL="0" lvl="0" indent="0" algn="l" rtl="0">
              <a:spcBef>
                <a:spcPts val="0"/>
              </a:spcBef>
              <a:spcAft>
                <a:spcPts val="0"/>
              </a:spcAft>
              <a:buNone/>
            </a:pPr>
            <a:r>
              <a:rPr lang="en" sz="1800"/>
              <a:t> </a:t>
            </a:r>
            <a:endParaRPr sz="1800"/>
          </a:p>
          <a:p>
            <a:pPr marL="0" lvl="0" indent="0" algn="l" rtl="0">
              <a:spcBef>
                <a:spcPts val="0"/>
              </a:spcBef>
              <a:spcAft>
                <a:spcPts val="0"/>
              </a:spcAft>
              <a:buNone/>
            </a:pPr>
            <a:endParaRPr sz="1800"/>
          </a:p>
        </p:txBody>
      </p:sp>
    </p:spTree>
    <p:extLst>
      <p:ext uri="{BB962C8B-B14F-4D97-AF65-F5344CB8AC3E}">
        <p14:creationId xmlns:p14="http://schemas.microsoft.com/office/powerpoint/2010/main" val="27825715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6" name="Google Shape;146;p23"/>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47" name="Google Shape;147;p23"/>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2400">
                <a:solidFill>
                  <a:srgbClr val="FFFFFF"/>
                </a:solidFill>
              </a:rPr>
              <a:t>Java Implementation of Binary Search</a:t>
            </a:r>
            <a:endParaRPr sz="2400"/>
          </a:p>
        </p:txBody>
      </p:sp>
      <p:sp>
        <p:nvSpPr>
          <p:cNvPr id="148" name="Google Shape;148;p23"/>
          <p:cNvSpPr txBox="1"/>
          <p:nvPr/>
        </p:nvSpPr>
        <p:spPr>
          <a:xfrm>
            <a:off x="389700" y="683850"/>
            <a:ext cx="8511300" cy="40323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The previous algorithm will work for MOST of the times, but not ALL.</a:t>
            </a:r>
            <a:endParaRPr sz="1800"/>
          </a:p>
          <a:p>
            <a:pPr marL="0" lvl="0" indent="0" algn="l" rtl="0">
              <a:spcBef>
                <a:spcPts val="0"/>
              </a:spcBef>
              <a:spcAft>
                <a:spcPts val="0"/>
              </a:spcAft>
              <a:buNone/>
            </a:pPr>
            <a:endParaRPr sz="1800"/>
          </a:p>
          <a:p>
            <a:pPr marL="457200" lvl="0" indent="-342900" algn="l" rtl="0">
              <a:spcBef>
                <a:spcPts val="0"/>
              </a:spcBef>
              <a:spcAft>
                <a:spcPts val="0"/>
              </a:spcAft>
              <a:buSzPts val="1800"/>
              <a:buChar char="●"/>
            </a:pPr>
            <a:r>
              <a:rPr lang="en" sz="1800"/>
              <a:t>Can you find the bug in the code?</a:t>
            </a:r>
            <a:endParaRPr sz="1800"/>
          </a:p>
          <a:p>
            <a:pPr marL="0" lvl="0" indent="0" algn="l" rtl="0">
              <a:spcBef>
                <a:spcPts val="0"/>
              </a:spcBef>
              <a:spcAft>
                <a:spcPts val="0"/>
              </a:spcAft>
              <a:buNone/>
            </a:pPr>
            <a:endParaRPr sz="1800"/>
          </a:p>
          <a:p>
            <a:pPr marL="457200" lvl="0" indent="-342900" algn="l" rtl="0">
              <a:spcBef>
                <a:spcPts val="0"/>
              </a:spcBef>
              <a:spcAft>
                <a:spcPts val="0"/>
              </a:spcAft>
              <a:buSzPts val="1800"/>
              <a:buChar char="●"/>
            </a:pPr>
            <a:r>
              <a:rPr lang="en" sz="1800"/>
              <a:t>Let’s make it more easier. The bug is in this line:</a:t>
            </a:r>
            <a:endParaRPr sz="1800"/>
          </a:p>
          <a:p>
            <a:pPr marL="457200" lvl="0" indent="0" algn="l" rtl="0">
              <a:spcBef>
                <a:spcPts val="0"/>
              </a:spcBef>
              <a:spcAft>
                <a:spcPts val="0"/>
              </a:spcAft>
              <a:buNone/>
            </a:pPr>
            <a:r>
              <a:rPr lang="en" sz="1800"/>
              <a:t>	</a:t>
            </a:r>
            <a:r>
              <a:rPr lang="en" sz="1600">
                <a:solidFill>
                  <a:srgbClr val="0000FF"/>
                </a:solidFill>
                <a:latin typeface="Courier New"/>
                <a:ea typeface="Courier New"/>
                <a:cs typeface="Courier New"/>
                <a:sym typeface="Courier New"/>
              </a:rPr>
              <a:t> int mid = (start + end) / 2;</a:t>
            </a:r>
            <a:endParaRPr sz="1600">
              <a:solidFill>
                <a:srgbClr val="0000FF"/>
              </a:solidFill>
              <a:latin typeface="Courier New"/>
              <a:ea typeface="Courier New"/>
              <a:cs typeface="Courier New"/>
              <a:sym typeface="Courier New"/>
            </a:endParaRPr>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 sz="1800"/>
              <a:t>Can you find the situation where this statement will throw an error?</a:t>
            </a:r>
            <a:endParaRPr sz="1800"/>
          </a:p>
          <a:p>
            <a:pPr marL="0" lvl="0" indent="0" algn="l" rtl="0">
              <a:spcBef>
                <a:spcPts val="0"/>
              </a:spcBef>
              <a:spcAft>
                <a:spcPts val="0"/>
              </a:spcAft>
              <a:buNone/>
            </a:pPr>
            <a:endParaRPr sz="1800"/>
          </a:p>
          <a:p>
            <a:pPr marL="457200" lvl="0" indent="-342900" algn="l" rtl="0">
              <a:spcBef>
                <a:spcPts val="0"/>
              </a:spcBef>
              <a:spcAft>
                <a:spcPts val="0"/>
              </a:spcAft>
              <a:buSzPts val="1800"/>
              <a:buChar char="●"/>
            </a:pPr>
            <a:r>
              <a:rPr lang="en" sz="1800"/>
              <a:t>What if the sum of </a:t>
            </a:r>
            <a:r>
              <a:rPr lang="en" sz="1800">
                <a:latin typeface="Courier New"/>
                <a:ea typeface="Courier New"/>
                <a:cs typeface="Courier New"/>
                <a:sym typeface="Courier New"/>
              </a:rPr>
              <a:t>start</a:t>
            </a:r>
            <a:r>
              <a:rPr lang="en" sz="1800"/>
              <a:t> and </a:t>
            </a:r>
            <a:r>
              <a:rPr lang="en" sz="1800">
                <a:latin typeface="Courier New"/>
                <a:ea typeface="Courier New"/>
                <a:cs typeface="Courier New"/>
                <a:sym typeface="Courier New"/>
              </a:rPr>
              <a:t>end</a:t>
            </a:r>
            <a:r>
              <a:rPr lang="en" sz="1800"/>
              <a:t> is higher than maximum int value?</a:t>
            </a:r>
            <a:endParaRPr sz="1800"/>
          </a:p>
          <a:p>
            <a:pPr marL="0" lvl="0" indent="0" algn="l" rtl="0">
              <a:spcBef>
                <a:spcPts val="0"/>
              </a:spcBef>
              <a:spcAft>
                <a:spcPts val="0"/>
              </a:spcAft>
              <a:buNone/>
            </a:pPr>
            <a:endParaRPr sz="1800"/>
          </a:p>
          <a:p>
            <a:pPr marL="457200" lvl="0" indent="-342900" algn="l" rtl="0">
              <a:spcBef>
                <a:spcPts val="0"/>
              </a:spcBef>
              <a:spcAft>
                <a:spcPts val="0"/>
              </a:spcAft>
              <a:buSzPts val="1800"/>
              <a:buChar char="●"/>
            </a:pPr>
            <a:r>
              <a:rPr lang="en" sz="1800"/>
              <a:t>More importantly, how to resolve this bug?</a:t>
            </a:r>
            <a:endParaRPr sz="1800"/>
          </a:p>
          <a:p>
            <a:pPr marL="0" lvl="0" indent="0" algn="l" rtl="0">
              <a:spcBef>
                <a:spcPts val="0"/>
              </a:spcBef>
              <a:spcAft>
                <a:spcPts val="0"/>
              </a:spcAft>
              <a:buNone/>
            </a:pPr>
            <a:endParaRPr sz="1800"/>
          </a:p>
          <a:p>
            <a:pPr marL="457200" lvl="0" indent="-342900" algn="l" rtl="0">
              <a:spcBef>
                <a:spcPts val="0"/>
              </a:spcBef>
              <a:spcAft>
                <a:spcPts val="0"/>
              </a:spcAft>
              <a:buSzPts val="1800"/>
              <a:buChar char="●"/>
            </a:pPr>
            <a:r>
              <a:rPr lang="en" sz="1800"/>
              <a:t>What if we replace it with the following statement?</a:t>
            </a:r>
            <a:endParaRPr sz="1600">
              <a:solidFill>
                <a:srgbClr val="0000FF"/>
              </a:solidFill>
              <a:latin typeface="Courier New"/>
              <a:ea typeface="Courier New"/>
              <a:cs typeface="Courier New"/>
              <a:sym typeface="Courier New"/>
            </a:endParaRPr>
          </a:p>
          <a:p>
            <a:pPr marL="457200" lvl="0" indent="457200" algn="l" rtl="0">
              <a:spcBef>
                <a:spcPts val="0"/>
              </a:spcBef>
              <a:spcAft>
                <a:spcPts val="0"/>
              </a:spcAft>
              <a:buNone/>
            </a:pPr>
            <a:r>
              <a:rPr lang="en" sz="1600">
                <a:solidFill>
                  <a:srgbClr val="0000FF"/>
                </a:solidFill>
                <a:latin typeface="Courier New"/>
                <a:ea typeface="Courier New"/>
                <a:cs typeface="Courier New"/>
                <a:sym typeface="Courier New"/>
              </a:rPr>
              <a:t>int mid = low + ((high - low) / 2);</a:t>
            </a:r>
            <a:endParaRPr sz="1000">
              <a:solidFill>
                <a:srgbClr val="006600"/>
              </a:solidFill>
              <a:highlight>
                <a:srgbClr val="FAFAFA"/>
              </a:highlight>
              <a:latin typeface="Courier New"/>
              <a:ea typeface="Courier New"/>
              <a:cs typeface="Courier New"/>
              <a:sym typeface="Courier New"/>
            </a:endParaRPr>
          </a:p>
          <a:p>
            <a:pPr marL="457200" lvl="0" indent="0" algn="l" rtl="0">
              <a:spcBef>
                <a:spcPts val="0"/>
              </a:spcBef>
              <a:spcAft>
                <a:spcPts val="0"/>
              </a:spcAft>
              <a:buNone/>
            </a:pPr>
            <a:endParaRPr sz="1800"/>
          </a:p>
          <a:p>
            <a:pPr marL="0" lvl="0" indent="0" algn="l" rtl="0">
              <a:spcBef>
                <a:spcPts val="0"/>
              </a:spcBef>
              <a:spcAft>
                <a:spcPts val="0"/>
              </a:spcAft>
              <a:buNone/>
            </a:pPr>
            <a:r>
              <a:rPr lang="en" sz="1800"/>
              <a:t> </a:t>
            </a:r>
            <a:endParaRPr sz="1800"/>
          </a:p>
          <a:p>
            <a:pPr marL="0" lvl="0" indent="0" algn="l" rtl="0">
              <a:spcBef>
                <a:spcPts val="0"/>
              </a:spcBef>
              <a:spcAft>
                <a:spcPts val="0"/>
              </a:spcAft>
              <a:buNone/>
            </a:pPr>
            <a:endParaRPr sz="1800"/>
          </a:p>
        </p:txBody>
      </p:sp>
    </p:spTree>
    <p:extLst>
      <p:ext uri="{BB962C8B-B14F-4D97-AF65-F5344CB8AC3E}">
        <p14:creationId xmlns:p14="http://schemas.microsoft.com/office/powerpoint/2010/main" val="12759069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4"/>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54" name="Google Shape;154;p24"/>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55" name="Google Shape;155;p24"/>
          <p:cNvSpPr txBox="1">
            <a:spLocks noGrp="1"/>
          </p:cNvSpPr>
          <p:nvPr>
            <p:ph type="title"/>
          </p:nvPr>
        </p:nvSpPr>
        <p:spPr>
          <a:xfrm>
            <a:off x="389700" y="92375"/>
            <a:ext cx="6139800" cy="391200"/>
          </a:xfrm>
          <a:prstGeom prst="rect">
            <a:avLst/>
          </a:prstGeom>
          <a:noFill/>
          <a:ln>
            <a:noFill/>
          </a:ln>
        </p:spPr>
        <p:txBody>
          <a:bodyPr spcFirstLastPara="1" wrap="square" lIns="0" tIns="12700" rIns="0" bIns="0" anchor="t" anchorCtr="0">
            <a:noAutofit/>
          </a:bodyPr>
          <a:lstStyle/>
          <a:p>
            <a:pPr marL="0" lvl="0" indent="0" algn="l" rtl="0">
              <a:lnSpc>
                <a:spcPct val="100000"/>
              </a:lnSpc>
              <a:spcBef>
                <a:spcPts val="0"/>
              </a:spcBef>
              <a:spcAft>
                <a:spcPts val="0"/>
              </a:spcAft>
              <a:buNone/>
            </a:pPr>
            <a:r>
              <a:rPr lang="en" sz="2400">
                <a:solidFill>
                  <a:srgbClr val="FFFFFF"/>
                </a:solidFill>
              </a:rPr>
              <a:t>More examples of Binary Search</a:t>
            </a:r>
            <a:endParaRPr sz="2400"/>
          </a:p>
        </p:txBody>
      </p:sp>
      <p:sp>
        <p:nvSpPr>
          <p:cNvPr id="156" name="Google Shape;156;p24"/>
          <p:cNvSpPr txBox="1"/>
          <p:nvPr/>
        </p:nvSpPr>
        <p:spPr>
          <a:xfrm>
            <a:off x="389700" y="3390825"/>
            <a:ext cx="8419800" cy="1466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Calibri"/>
              <a:buChar char="●"/>
            </a:pPr>
            <a:r>
              <a:rPr lang="en" sz="1800">
                <a:latin typeface="Calibri"/>
                <a:ea typeface="Calibri"/>
                <a:cs typeface="Calibri"/>
                <a:sym typeface="Calibri"/>
              </a:rPr>
              <a:t>Do you remember the example of a music playlist which we talked about earlier?</a:t>
            </a:r>
            <a:endParaRPr sz="1800">
              <a:latin typeface="Calibri"/>
              <a:ea typeface="Calibri"/>
              <a:cs typeface="Calibri"/>
              <a:sym typeface="Calibri"/>
            </a:endParaRPr>
          </a:p>
          <a:p>
            <a:pPr marL="457200" lvl="0" indent="0" algn="l" rtl="0">
              <a:spcBef>
                <a:spcPts val="0"/>
              </a:spcBef>
              <a:spcAft>
                <a:spcPts val="0"/>
              </a:spcAft>
              <a:buNone/>
            </a:pP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sz="1800">
                <a:latin typeface="Calibri"/>
                <a:ea typeface="Calibri"/>
                <a:cs typeface="Calibri"/>
                <a:sym typeface="Calibri"/>
              </a:rPr>
              <a:t>Binary Search will make it much easier to find a song in an alphabetically sorted music playlist!</a:t>
            </a:r>
            <a:endParaRPr sz="1800">
              <a:latin typeface="Calibri"/>
              <a:ea typeface="Calibri"/>
              <a:cs typeface="Calibri"/>
              <a:sym typeface="Calibri"/>
            </a:endParaRPr>
          </a:p>
        </p:txBody>
      </p:sp>
      <p:pic>
        <p:nvPicPr>
          <p:cNvPr id="157" name="Google Shape;157;p24"/>
          <p:cNvPicPr preferRelativeResize="0"/>
          <p:nvPr/>
        </p:nvPicPr>
        <p:blipFill>
          <a:blip r:embed="rId4">
            <a:alphaModFix/>
          </a:blip>
          <a:stretch>
            <a:fillRect/>
          </a:stretch>
        </p:blipFill>
        <p:spPr>
          <a:xfrm>
            <a:off x="2201331" y="742325"/>
            <a:ext cx="4741332" cy="2648500"/>
          </a:xfrm>
          <a:prstGeom prst="rect">
            <a:avLst/>
          </a:prstGeom>
          <a:noFill/>
          <a:ln>
            <a:noFill/>
          </a:ln>
        </p:spPr>
      </p:pic>
    </p:spTree>
    <p:extLst>
      <p:ext uri="{BB962C8B-B14F-4D97-AF65-F5344CB8AC3E}">
        <p14:creationId xmlns:p14="http://schemas.microsoft.com/office/powerpoint/2010/main" val="29709838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5"/>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63" name="Google Shape;163;p25"/>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64" name="Google Shape;164;p25"/>
          <p:cNvSpPr txBox="1">
            <a:spLocks noGrp="1"/>
          </p:cNvSpPr>
          <p:nvPr>
            <p:ph type="title"/>
          </p:nvPr>
        </p:nvSpPr>
        <p:spPr>
          <a:xfrm>
            <a:off x="389700" y="92375"/>
            <a:ext cx="6139800" cy="391200"/>
          </a:xfrm>
          <a:prstGeom prst="rect">
            <a:avLst/>
          </a:prstGeom>
          <a:noFill/>
          <a:ln>
            <a:noFill/>
          </a:ln>
        </p:spPr>
        <p:txBody>
          <a:bodyPr spcFirstLastPara="1" wrap="square" lIns="0" tIns="12700" rIns="0" bIns="0" anchor="t" anchorCtr="0">
            <a:noAutofit/>
          </a:bodyPr>
          <a:lstStyle/>
          <a:p>
            <a:pPr marL="0" lvl="0" indent="0" algn="l" rtl="0">
              <a:lnSpc>
                <a:spcPct val="100000"/>
              </a:lnSpc>
              <a:spcBef>
                <a:spcPts val="0"/>
              </a:spcBef>
              <a:spcAft>
                <a:spcPts val="0"/>
              </a:spcAft>
              <a:buNone/>
            </a:pPr>
            <a:r>
              <a:rPr lang="en" sz="2400">
                <a:solidFill>
                  <a:srgbClr val="FFFFFF"/>
                </a:solidFill>
              </a:rPr>
              <a:t>More examples of Binary Search</a:t>
            </a:r>
            <a:endParaRPr sz="2400"/>
          </a:p>
        </p:txBody>
      </p:sp>
      <p:sp>
        <p:nvSpPr>
          <p:cNvPr id="165" name="Google Shape;165;p25"/>
          <p:cNvSpPr txBox="1"/>
          <p:nvPr/>
        </p:nvSpPr>
        <p:spPr>
          <a:xfrm>
            <a:off x="362100" y="3310625"/>
            <a:ext cx="8419800" cy="1466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Calibri"/>
              <a:buChar char="●"/>
            </a:pPr>
            <a:r>
              <a:rPr lang="en" sz="1800">
                <a:latin typeface="Calibri"/>
                <a:ea typeface="Calibri"/>
                <a:cs typeface="Calibri"/>
                <a:sym typeface="Calibri"/>
              </a:rPr>
              <a:t>What about searching for a specific book from a collection?</a:t>
            </a:r>
            <a:endParaRPr sz="1800">
              <a:latin typeface="Calibri"/>
              <a:ea typeface="Calibri"/>
              <a:cs typeface="Calibri"/>
              <a:sym typeface="Calibri"/>
            </a:endParaRPr>
          </a:p>
          <a:p>
            <a:pPr marL="457200" lvl="0" indent="0" algn="l" rtl="0">
              <a:spcBef>
                <a:spcPts val="0"/>
              </a:spcBef>
              <a:spcAft>
                <a:spcPts val="0"/>
              </a:spcAft>
              <a:buNone/>
            </a:pP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sz="1800">
                <a:latin typeface="Calibri"/>
                <a:ea typeface="Calibri"/>
                <a:cs typeface="Calibri"/>
                <a:sym typeface="Calibri"/>
              </a:rPr>
              <a:t>Searching for a book from an alphabetically arranged shelf of books?</a:t>
            </a:r>
            <a:endParaRPr sz="1800">
              <a:latin typeface="Calibri"/>
              <a:ea typeface="Calibri"/>
              <a:cs typeface="Calibri"/>
              <a:sym typeface="Calibri"/>
            </a:endParaRPr>
          </a:p>
          <a:p>
            <a:pPr marL="457200" lvl="0" indent="0" algn="l" rtl="0">
              <a:spcBef>
                <a:spcPts val="0"/>
              </a:spcBef>
              <a:spcAft>
                <a:spcPts val="0"/>
              </a:spcAft>
              <a:buNone/>
            </a:pP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sz="1800">
                <a:latin typeface="Calibri"/>
                <a:ea typeface="Calibri"/>
                <a:cs typeface="Calibri"/>
                <a:sym typeface="Calibri"/>
              </a:rPr>
              <a:t>Binary Search to the rescue!</a:t>
            </a:r>
            <a:endParaRPr sz="1800">
              <a:latin typeface="Calibri"/>
              <a:ea typeface="Calibri"/>
              <a:cs typeface="Calibri"/>
              <a:sym typeface="Calibri"/>
            </a:endParaRPr>
          </a:p>
        </p:txBody>
      </p:sp>
      <p:pic>
        <p:nvPicPr>
          <p:cNvPr id="166" name="Google Shape;166;p25"/>
          <p:cNvPicPr preferRelativeResize="0"/>
          <p:nvPr/>
        </p:nvPicPr>
        <p:blipFill>
          <a:blip r:embed="rId4">
            <a:alphaModFix/>
          </a:blip>
          <a:stretch>
            <a:fillRect/>
          </a:stretch>
        </p:blipFill>
        <p:spPr>
          <a:xfrm>
            <a:off x="2681013" y="789300"/>
            <a:ext cx="3781975" cy="2521325"/>
          </a:xfrm>
          <a:prstGeom prst="rect">
            <a:avLst/>
          </a:prstGeom>
          <a:noFill/>
          <a:ln>
            <a:noFill/>
          </a:ln>
        </p:spPr>
      </p:pic>
    </p:spTree>
    <p:extLst>
      <p:ext uri="{BB962C8B-B14F-4D97-AF65-F5344CB8AC3E}">
        <p14:creationId xmlns:p14="http://schemas.microsoft.com/office/powerpoint/2010/main" val="11071295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6"/>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72" name="Google Shape;172;p26"/>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73" name="Google Shape;173;p26"/>
          <p:cNvSpPr txBox="1">
            <a:spLocks noGrp="1"/>
          </p:cNvSpPr>
          <p:nvPr>
            <p:ph type="title"/>
          </p:nvPr>
        </p:nvSpPr>
        <p:spPr>
          <a:xfrm>
            <a:off x="389700" y="92375"/>
            <a:ext cx="6139800" cy="391200"/>
          </a:xfrm>
          <a:prstGeom prst="rect">
            <a:avLst/>
          </a:prstGeom>
          <a:noFill/>
          <a:ln>
            <a:noFill/>
          </a:ln>
        </p:spPr>
        <p:txBody>
          <a:bodyPr spcFirstLastPara="1" wrap="square" lIns="0" tIns="12700" rIns="0" bIns="0" anchor="t" anchorCtr="0">
            <a:noAutofit/>
          </a:bodyPr>
          <a:lstStyle/>
          <a:p>
            <a:pPr marL="12700" lvl="0" indent="0" algn="l" rtl="0">
              <a:spcBef>
                <a:spcPts val="0"/>
              </a:spcBef>
              <a:spcAft>
                <a:spcPts val="0"/>
              </a:spcAft>
              <a:buClr>
                <a:schemeClr val="dk1"/>
              </a:buClr>
              <a:buFont typeface="Arial"/>
              <a:buNone/>
            </a:pPr>
            <a:r>
              <a:rPr lang="en" sz="2400">
                <a:solidFill>
                  <a:schemeClr val="lt1"/>
                </a:solidFill>
              </a:rPr>
              <a:t>Time Complexity of Binary Search</a:t>
            </a:r>
            <a:endParaRPr sz="2400"/>
          </a:p>
          <a:p>
            <a:pPr marL="0" lvl="0" indent="0" algn="l" rtl="0">
              <a:lnSpc>
                <a:spcPct val="100000"/>
              </a:lnSpc>
              <a:spcBef>
                <a:spcPts val="0"/>
              </a:spcBef>
              <a:spcAft>
                <a:spcPts val="0"/>
              </a:spcAft>
              <a:buNone/>
            </a:pPr>
            <a:endParaRPr sz="2400">
              <a:solidFill>
                <a:srgbClr val="FFFFFF"/>
              </a:solidFill>
            </a:endParaRPr>
          </a:p>
        </p:txBody>
      </p:sp>
      <p:sp>
        <p:nvSpPr>
          <p:cNvPr id="174" name="Google Shape;174;p26"/>
          <p:cNvSpPr txBox="1"/>
          <p:nvPr/>
        </p:nvSpPr>
        <p:spPr>
          <a:xfrm>
            <a:off x="362100" y="796025"/>
            <a:ext cx="8419800" cy="14664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 sz="1800"/>
              <a:t>Let’s analyze the time complexity of binary search now</a:t>
            </a:r>
            <a:endParaRPr sz="1800"/>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 sz="1800"/>
              <a:t>It’s similar to the recursion problems we did in the last module, don’t you think?</a:t>
            </a:r>
            <a:endParaRPr sz="1800"/>
          </a:p>
          <a:p>
            <a:pPr marL="0" lvl="0" indent="0" algn="l" rtl="0">
              <a:spcBef>
                <a:spcPts val="0"/>
              </a:spcBef>
              <a:spcAft>
                <a:spcPts val="0"/>
              </a:spcAft>
              <a:buNone/>
            </a:pPr>
            <a:endParaRPr sz="1800"/>
          </a:p>
          <a:p>
            <a:pPr marL="457200" lvl="0" indent="-342900" algn="l" rtl="0">
              <a:spcBef>
                <a:spcPts val="0"/>
              </a:spcBef>
              <a:spcAft>
                <a:spcPts val="0"/>
              </a:spcAft>
              <a:buSzPts val="1800"/>
              <a:buChar char="●"/>
            </a:pPr>
            <a:r>
              <a:rPr lang="en" sz="1800"/>
              <a:t>So can you form the general equation for time complexity, T(n )of the algorithm?</a:t>
            </a:r>
            <a:endParaRPr sz="1800"/>
          </a:p>
        </p:txBody>
      </p:sp>
    </p:spTree>
    <p:extLst>
      <p:ext uri="{BB962C8B-B14F-4D97-AF65-F5344CB8AC3E}">
        <p14:creationId xmlns:p14="http://schemas.microsoft.com/office/powerpoint/2010/main" val="9266369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0" name="Google Shape;180;p27"/>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1" name="Google Shape;181;p27"/>
          <p:cNvSpPr txBox="1"/>
          <p:nvPr/>
        </p:nvSpPr>
        <p:spPr>
          <a:xfrm>
            <a:off x="362100" y="796025"/>
            <a:ext cx="8419800" cy="1466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T(n)= 2 + T(n/2)</a:t>
            </a:r>
            <a:endParaRPr sz="1800"/>
          </a:p>
          <a:p>
            <a:pPr marL="0" lvl="0" indent="0" algn="l" rtl="0">
              <a:spcBef>
                <a:spcPts val="0"/>
              </a:spcBef>
              <a:spcAft>
                <a:spcPts val="0"/>
              </a:spcAft>
              <a:buNone/>
            </a:pPr>
            <a:endParaRPr sz="1800"/>
          </a:p>
          <a:p>
            <a:pPr marL="457200" lvl="0" indent="-342900" algn="l" rtl="0">
              <a:spcBef>
                <a:spcPts val="0"/>
              </a:spcBef>
              <a:spcAft>
                <a:spcPts val="0"/>
              </a:spcAft>
              <a:buSzPts val="1800"/>
              <a:buChar char="●"/>
            </a:pPr>
            <a:r>
              <a:rPr lang="en" sz="1800"/>
              <a:t>Using substitution k times, we can write the above equation as:</a:t>
            </a:r>
            <a:endParaRPr sz="1800"/>
          </a:p>
          <a:p>
            <a:pPr marL="457200" lvl="0" indent="0" algn="l" rtl="0">
              <a:spcBef>
                <a:spcPts val="0"/>
              </a:spcBef>
              <a:spcAft>
                <a:spcPts val="0"/>
              </a:spcAft>
              <a:buNone/>
            </a:pPr>
            <a:r>
              <a:rPr lang="en" sz="1800">
                <a:solidFill>
                  <a:schemeClr val="dk1"/>
                </a:solidFill>
              </a:rPr>
              <a:t>T(n)= 2k + T(n/2</a:t>
            </a:r>
            <a:r>
              <a:rPr lang="en" sz="1800" baseline="30000">
                <a:solidFill>
                  <a:schemeClr val="dk1"/>
                </a:solidFill>
              </a:rPr>
              <a:t>k</a:t>
            </a:r>
            <a:r>
              <a:rPr lang="en" sz="1800">
                <a:solidFill>
                  <a:schemeClr val="dk1"/>
                </a:solidFill>
              </a:rPr>
              <a:t>)</a:t>
            </a:r>
            <a:endParaRPr sz="1800">
              <a:solidFill>
                <a:schemeClr val="dk1"/>
              </a:solidFill>
            </a:endParaRPr>
          </a:p>
          <a:p>
            <a:pPr marL="457200" lvl="0" indent="0" algn="l" rtl="0">
              <a:spcBef>
                <a:spcPts val="0"/>
              </a:spcBef>
              <a:spcAft>
                <a:spcPts val="0"/>
              </a:spcAft>
              <a:buNone/>
            </a:pP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Now substitute (n/2</a:t>
            </a:r>
            <a:r>
              <a:rPr lang="en" sz="1800" baseline="30000">
                <a:solidFill>
                  <a:schemeClr val="dk1"/>
                </a:solidFill>
              </a:rPr>
              <a:t>k</a:t>
            </a:r>
            <a:r>
              <a:rPr lang="en" sz="1800">
                <a:solidFill>
                  <a:schemeClr val="dk1"/>
                </a:solidFill>
              </a:rPr>
              <a:t>) = 1 so that we can solve the equation in terms of T(1)</a:t>
            </a:r>
            <a:endParaRPr sz="1800">
              <a:solidFill>
                <a:schemeClr val="dk1"/>
              </a:solidFill>
            </a:endParaRPr>
          </a:p>
          <a:p>
            <a:pPr marL="0" lvl="0" indent="0" algn="l" rtl="0">
              <a:spcBef>
                <a:spcPts val="0"/>
              </a:spcBef>
              <a:spcAft>
                <a:spcPts val="0"/>
              </a:spcAft>
              <a:buNone/>
            </a:pP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Therefore, T(n) = 2log</a:t>
            </a:r>
            <a:r>
              <a:rPr lang="en" sz="1800" baseline="-25000">
                <a:solidFill>
                  <a:schemeClr val="dk1"/>
                </a:solidFill>
              </a:rPr>
              <a:t>2</a:t>
            </a:r>
            <a:r>
              <a:rPr lang="en" sz="1800">
                <a:solidFill>
                  <a:schemeClr val="dk1"/>
                </a:solidFill>
              </a:rPr>
              <a:t>n + T(1)</a:t>
            </a:r>
            <a:endParaRPr sz="1800">
              <a:solidFill>
                <a:schemeClr val="dk1"/>
              </a:solidFill>
            </a:endParaRPr>
          </a:p>
          <a:p>
            <a:pPr marL="0" lvl="0" indent="0" algn="l" rtl="0">
              <a:spcBef>
                <a:spcPts val="0"/>
              </a:spcBef>
              <a:spcAft>
                <a:spcPts val="0"/>
              </a:spcAft>
              <a:buNone/>
            </a:pP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T(n) = O(log</a:t>
            </a:r>
            <a:r>
              <a:rPr lang="en" sz="1800" baseline="-25000">
                <a:solidFill>
                  <a:schemeClr val="dk1"/>
                </a:solidFill>
              </a:rPr>
              <a:t>2</a:t>
            </a:r>
            <a:r>
              <a:rPr lang="en" sz="1800">
                <a:solidFill>
                  <a:schemeClr val="dk1"/>
                </a:solidFill>
              </a:rPr>
              <a:t>n)</a:t>
            </a:r>
            <a:endParaRPr sz="1800">
              <a:solidFill>
                <a:schemeClr val="dk1"/>
              </a:solidFill>
            </a:endParaRPr>
          </a:p>
        </p:txBody>
      </p:sp>
      <p:sp>
        <p:nvSpPr>
          <p:cNvPr id="182" name="Google Shape;182;p27"/>
          <p:cNvSpPr txBox="1">
            <a:spLocks noGrp="1"/>
          </p:cNvSpPr>
          <p:nvPr>
            <p:ph type="title"/>
          </p:nvPr>
        </p:nvSpPr>
        <p:spPr>
          <a:xfrm>
            <a:off x="389700" y="92375"/>
            <a:ext cx="6139800" cy="391200"/>
          </a:xfrm>
          <a:prstGeom prst="rect">
            <a:avLst/>
          </a:prstGeom>
          <a:noFill/>
          <a:ln>
            <a:noFill/>
          </a:ln>
        </p:spPr>
        <p:txBody>
          <a:bodyPr spcFirstLastPara="1" wrap="square" lIns="0" tIns="12700" rIns="0" bIns="0" anchor="t" anchorCtr="0">
            <a:noAutofit/>
          </a:bodyPr>
          <a:lstStyle/>
          <a:p>
            <a:pPr marL="12700" lvl="0" indent="0" algn="l" rtl="0">
              <a:spcBef>
                <a:spcPts val="0"/>
              </a:spcBef>
              <a:spcAft>
                <a:spcPts val="0"/>
              </a:spcAft>
              <a:buClr>
                <a:schemeClr val="dk1"/>
              </a:buClr>
              <a:buFont typeface="Arial"/>
              <a:buNone/>
            </a:pPr>
            <a:r>
              <a:rPr lang="en" sz="2400">
                <a:solidFill>
                  <a:schemeClr val="lt1"/>
                </a:solidFill>
              </a:rPr>
              <a:t>Time Complexity of Binary Search</a:t>
            </a:r>
            <a:endParaRPr sz="2400"/>
          </a:p>
          <a:p>
            <a:pPr marL="0" lvl="0" indent="0" algn="l" rtl="0">
              <a:lnSpc>
                <a:spcPct val="100000"/>
              </a:lnSpc>
              <a:spcBef>
                <a:spcPts val="0"/>
              </a:spcBef>
              <a:spcAft>
                <a:spcPts val="0"/>
              </a:spcAft>
              <a:buNone/>
            </a:pPr>
            <a:endParaRPr sz="2400">
              <a:solidFill>
                <a:srgbClr val="FFFFFF"/>
              </a:solidFill>
            </a:endParaRPr>
          </a:p>
        </p:txBody>
      </p:sp>
    </p:spTree>
    <p:extLst>
      <p:ext uri="{BB962C8B-B14F-4D97-AF65-F5344CB8AC3E}">
        <p14:creationId xmlns:p14="http://schemas.microsoft.com/office/powerpoint/2010/main" val="40862379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0"/>
          <p:cNvSpPr/>
          <p:nvPr/>
        </p:nvSpPr>
        <p:spPr>
          <a:xfrm>
            <a:off x="663921" y="571886"/>
            <a:ext cx="2057400" cy="5490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04" name="Google Shape;204;p30"/>
          <p:cNvSpPr txBox="1">
            <a:spLocks noGrp="1"/>
          </p:cNvSpPr>
          <p:nvPr>
            <p:ph type="title"/>
          </p:nvPr>
        </p:nvSpPr>
        <p:spPr>
          <a:xfrm>
            <a:off x="601203" y="1674600"/>
            <a:ext cx="7819200" cy="635100"/>
          </a:xfrm>
          <a:prstGeom prst="rect">
            <a:avLst/>
          </a:prstGeom>
          <a:noFill/>
          <a:ln>
            <a:noFill/>
          </a:ln>
        </p:spPr>
        <p:txBody>
          <a:bodyPr spcFirstLastPara="1" wrap="square" lIns="0" tIns="12700" rIns="0" bIns="0" anchor="t" anchorCtr="0">
            <a:noAutofit/>
          </a:bodyPr>
          <a:lstStyle/>
          <a:p>
            <a:pPr marL="12700" lvl="0" indent="0" algn="ctr" rtl="0">
              <a:lnSpc>
                <a:spcPct val="100000"/>
              </a:lnSpc>
              <a:spcBef>
                <a:spcPts val="0"/>
              </a:spcBef>
              <a:spcAft>
                <a:spcPts val="0"/>
              </a:spcAft>
              <a:buNone/>
            </a:pPr>
            <a:r>
              <a:rPr lang="en"/>
              <a:t>Thank You!</a:t>
            </a:r>
            <a:endParaRPr/>
          </a:p>
          <a:p>
            <a:pPr marL="12700" lvl="0" indent="0" algn="ctr" rtl="0">
              <a:lnSpc>
                <a:spcPct val="100000"/>
              </a:lnSpc>
              <a:spcBef>
                <a:spcPts val="0"/>
              </a:spcBef>
              <a:spcAft>
                <a:spcPts val="0"/>
              </a:spcAft>
              <a:buNone/>
            </a:pPr>
            <a:endParaRPr sz="2000"/>
          </a:p>
          <a:p>
            <a:pPr marL="12700" lvl="0" indent="0" algn="l" rtl="0">
              <a:lnSpc>
                <a:spcPct val="100000"/>
              </a:lnSpc>
              <a:spcBef>
                <a:spcPts val="0"/>
              </a:spcBef>
              <a:spcAft>
                <a:spcPts val="0"/>
              </a:spcAft>
              <a:buNone/>
            </a:pPr>
            <a:endParaRPr/>
          </a:p>
          <a:p>
            <a:pPr marL="12700" lvl="0" indent="0" algn="l" rtl="0">
              <a:lnSpc>
                <a:spcPct val="100000"/>
              </a:lnSpc>
              <a:spcBef>
                <a:spcPts val="0"/>
              </a:spcBef>
              <a:spcAft>
                <a:spcPts val="0"/>
              </a:spcAft>
              <a:buNone/>
            </a:pPr>
            <a:endParaRPr sz="1800">
              <a:latin typeface="Arial"/>
              <a:ea typeface="Arial"/>
              <a:cs typeface="Arial"/>
              <a:sym typeface="Arial"/>
            </a:endParaRPr>
          </a:p>
          <a:p>
            <a:pPr marL="12700" lvl="0" indent="0" algn="l" rtl="0">
              <a:lnSpc>
                <a:spcPct val="100000"/>
              </a:lnSpc>
              <a:spcBef>
                <a:spcPts val="0"/>
              </a:spcBef>
              <a:spcAft>
                <a:spcPts val="0"/>
              </a:spcAft>
              <a:buNone/>
            </a:pPr>
            <a:endParaRPr sz="1800">
              <a:latin typeface="Arial"/>
              <a:ea typeface="Arial"/>
              <a:cs typeface="Arial"/>
              <a:sym typeface="Arial"/>
            </a:endParaRPr>
          </a:p>
          <a:p>
            <a:pPr marL="12700" lvl="0" indent="0" algn="l" rtl="0">
              <a:lnSpc>
                <a:spcPct val="100000"/>
              </a:lnSpc>
              <a:spcBef>
                <a:spcPts val="0"/>
              </a:spcBef>
              <a:spcAft>
                <a:spcPts val="0"/>
              </a:spcAft>
              <a:buNone/>
            </a:pPr>
            <a:r>
              <a:rPr lang="en" sz="1800"/>
              <a:t>Happy learning!</a:t>
            </a:r>
            <a:endParaRPr sz="1800"/>
          </a:p>
          <a:p>
            <a:pPr marL="12700" lvl="0" indent="0" algn="l" rtl="0">
              <a:lnSpc>
                <a:spcPct val="100000"/>
              </a:lnSpc>
              <a:spcBef>
                <a:spcPts val="0"/>
              </a:spcBef>
              <a:spcAft>
                <a:spcPts val="0"/>
              </a:spcAft>
              <a:buNone/>
            </a:pPr>
            <a:endParaRPr sz="1800"/>
          </a:p>
        </p:txBody>
      </p:sp>
      <p:sp>
        <p:nvSpPr>
          <p:cNvPr id="205" name="Google Shape;205;p30"/>
          <p:cNvSpPr/>
          <p:nvPr/>
        </p:nvSpPr>
        <p:spPr>
          <a:xfrm>
            <a:off x="7582359" y="0"/>
            <a:ext cx="1356600" cy="15774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06" name="Google Shape;206;p30"/>
          <p:cNvSpPr txBox="1"/>
          <p:nvPr/>
        </p:nvSpPr>
        <p:spPr>
          <a:xfrm>
            <a:off x="1413626" y="1034750"/>
            <a:ext cx="13566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 sz="1400" i="1">
                <a:latin typeface="Arial"/>
                <a:ea typeface="Arial"/>
                <a:cs typeface="Arial"/>
                <a:sym typeface="Arial"/>
              </a:rPr>
              <a:t>#LifeKoKaroLift</a:t>
            </a:r>
            <a:endParaRPr sz="1400">
              <a:latin typeface="Arial"/>
              <a:ea typeface="Arial"/>
              <a:cs typeface="Arial"/>
              <a:sym typeface="Arial"/>
            </a:endParaRPr>
          </a:p>
        </p:txBody>
      </p:sp>
    </p:spTree>
    <p:extLst>
      <p:ext uri="{BB962C8B-B14F-4D97-AF65-F5344CB8AC3E}">
        <p14:creationId xmlns:p14="http://schemas.microsoft.com/office/powerpoint/2010/main" val="4219369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0"/>
        <p:cNvGrpSpPr/>
        <p:nvPr/>
      </p:nvGrpSpPr>
      <p:grpSpPr>
        <a:xfrm>
          <a:off x="0" y="0"/>
          <a:ext cx="0" cy="0"/>
          <a:chOff x="0" y="0"/>
          <a:chExt cx="0" cy="0"/>
        </a:xfrm>
      </p:grpSpPr>
      <p:sp>
        <p:nvSpPr>
          <p:cNvPr id="81" name="Google Shape;81;p17"/>
          <p:cNvSpPr txBox="1"/>
          <p:nvPr/>
        </p:nvSpPr>
        <p:spPr>
          <a:xfrm>
            <a:off x="507300" y="750086"/>
            <a:ext cx="8114400" cy="4214801"/>
          </a:xfrm>
          <a:prstGeom prst="rect">
            <a:avLst/>
          </a:prstGeom>
          <a:noFill/>
          <a:ln>
            <a:noFill/>
          </a:ln>
        </p:spPr>
        <p:txBody>
          <a:bodyPr spcFirstLastPara="1" wrap="square" lIns="91425" tIns="91425" rIns="91425" bIns="91425" anchor="t" anchorCtr="0">
            <a:noAutofit/>
          </a:bodyPr>
          <a:lstStyle/>
          <a:p>
            <a:pPr marL="457200" lvl="0" indent="-381000" algn="l" rtl="0">
              <a:lnSpc>
                <a:spcPct val="200000"/>
              </a:lnSpc>
              <a:spcBef>
                <a:spcPts val="0"/>
              </a:spcBef>
              <a:spcAft>
                <a:spcPts val="0"/>
              </a:spcAft>
              <a:buSzPts val="2400"/>
              <a:buFont typeface="Calibri"/>
              <a:buChar char="●"/>
            </a:pPr>
            <a:r>
              <a:rPr lang="en" sz="2400" dirty="0">
                <a:latin typeface="Calibri"/>
                <a:ea typeface="Calibri"/>
                <a:cs typeface="Calibri"/>
                <a:sym typeface="Calibri"/>
              </a:rPr>
              <a:t>Divide &amp; Conquer Approach</a:t>
            </a:r>
            <a:endParaRPr sz="2400" dirty="0">
              <a:latin typeface="Calibri"/>
              <a:ea typeface="Calibri"/>
              <a:cs typeface="Calibri"/>
              <a:sym typeface="Calibri"/>
            </a:endParaRPr>
          </a:p>
          <a:p>
            <a:pPr marL="457200" lvl="0" indent="-381000" algn="l" rtl="0">
              <a:lnSpc>
                <a:spcPct val="200000"/>
              </a:lnSpc>
              <a:spcBef>
                <a:spcPts val="0"/>
              </a:spcBef>
              <a:spcAft>
                <a:spcPts val="0"/>
              </a:spcAft>
              <a:buSzPts val="2400"/>
              <a:buFont typeface="Calibri"/>
              <a:buChar char="●"/>
            </a:pPr>
            <a:r>
              <a:rPr lang="en" sz="2400" dirty="0">
                <a:solidFill>
                  <a:schemeClr val="dk1"/>
                </a:solidFill>
                <a:latin typeface="Calibri"/>
                <a:ea typeface="Calibri"/>
                <a:cs typeface="Calibri"/>
                <a:sym typeface="Calibri"/>
              </a:rPr>
              <a:t>Real Life Examples of Divide &amp; Conquer</a:t>
            </a:r>
            <a:endParaRPr sz="2400" dirty="0">
              <a:solidFill>
                <a:schemeClr val="dk1"/>
              </a:solidFill>
              <a:latin typeface="Calibri"/>
              <a:ea typeface="Calibri"/>
              <a:cs typeface="Calibri"/>
              <a:sym typeface="Calibri"/>
            </a:endParaRPr>
          </a:p>
          <a:p>
            <a:pPr marL="457200" indent="-381000">
              <a:lnSpc>
                <a:spcPct val="200000"/>
              </a:lnSpc>
              <a:buSzPts val="2400"/>
              <a:buFont typeface="Calibri,Sans-Serif"/>
              <a:buChar char="●"/>
            </a:pPr>
            <a:r>
              <a:rPr lang="en" sz="2400" dirty="0">
                <a:solidFill>
                  <a:schemeClr val="dk1"/>
                </a:solidFill>
                <a:latin typeface="Calibri"/>
                <a:cs typeface="Calibri"/>
              </a:rPr>
              <a:t>Binary Search</a:t>
            </a:r>
            <a:endParaRPr lang="en-US" sz="2400" dirty="0"/>
          </a:p>
          <a:p>
            <a:pPr marL="457200" indent="-381000">
              <a:lnSpc>
                <a:spcPct val="200000"/>
              </a:lnSpc>
              <a:buSzPts val="2400"/>
              <a:buFont typeface="Calibri,Sans-Serif"/>
              <a:buChar char="●"/>
            </a:pPr>
            <a:r>
              <a:rPr lang="en" sz="2400" dirty="0">
                <a:solidFill>
                  <a:schemeClr val="dk1"/>
                </a:solidFill>
                <a:latin typeface="Calibri"/>
                <a:cs typeface="Calibri"/>
              </a:rPr>
              <a:t>Java Implementation of Binary Search</a:t>
            </a:r>
            <a:endParaRPr lang="en-US" sz="2400" dirty="0"/>
          </a:p>
          <a:p>
            <a:pPr marL="457200" indent="-381000">
              <a:lnSpc>
                <a:spcPct val="200000"/>
              </a:lnSpc>
              <a:buSzPts val="2400"/>
              <a:buFont typeface="Calibri,Sans-Serif"/>
              <a:buChar char="●"/>
            </a:pPr>
            <a:r>
              <a:rPr lang="en" sz="2400" dirty="0">
                <a:solidFill>
                  <a:schemeClr val="dk1"/>
                </a:solidFill>
                <a:latin typeface="Calibri"/>
                <a:cs typeface="Calibri"/>
              </a:rPr>
              <a:t>Time Analysis of Binary Search</a:t>
            </a:r>
            <a:endParaRPr lang="en-US" sz="2400" dirty="0"/>
          </a:p>
          <a:p>
            <a:pPr marL="76200">
              <a:lnSpc>
                <a:spcPct val="200000"/>
              </a:lnSpc>
              <a:buSzPts val="2400"/>
            </a:pPr>
            <a:endParaRPr lang="en" sz="2400" dirty="0">
              <a:latin typeface="Calibri"/>
              <a:cs typeface="Calibri"/>
            </a:endParaRPr>
          </a:p>
          <a:p>
            <a:pPr marL="457200">
              <a:lnSpc>
                <a:spcPct val="200000"/>
              </a:lnSpc>
            </a:pPr>
            <a:endParaRPr lang="en-US" sz="2400">
              <a:latin typeface="Calibri"/>
              <a:ea typeface="Calibri"/>
              <a:cs typeface="Calibri"/>
            </a:endParaRPr>
          </a:p>
        </p:txBody>
      </p:sp>
      <p:sp>
        <p:nvSpPr>
          <p:cNvPr id="82" name="Google Shape;82;p17"/>
          <p:cNvSpPr/>
          <p:nvPr/>
        </p:nvSpPr>
        <p:spPr>
          <a:xfrm>
            <a:off x="7611909" y="303609"/>
            <a:ext cx="909900" cy="2430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3" name="Google Shape;83;p17"/>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84" name="Google Shape;84;p17"/>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FFFFFF"/>
                </a:solidFill>
                <a:latin typeface="Calibri"/>
                <a:ea typeface="Calibri"/>
                <a:cs typeface="Calibri"/>
                <a:sym typeface="Calibri"/>
              </a:rPr>
              <a:t>Today’s Agenda</a:t>
            </a:r>
            <a:endParaRPr sz="3000">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3470806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 name="Google Shape;98;p19"/>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9" name="Google Shape;99;p19"/>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2400">
                <a:solidFill>
                  <a:srgbClr val="FFFFFF"/>
                </a:solidFill>
              </a:rPr>
              <a:t>Introduction to searching</a:t>
            </a:r>
            <a:endParaRPr sz="2400"/>
          </a:p>
        </p:txBody>
      </p:sp>
      <p:sp>
        <p:nvSpPr>
          <p:cNvPr id="100" name="Google Shape;100;p19"/>
          <p:cNvSpPr txBox="1"/>
          <p:nvPr/>
        </p:nvSpPr>
        <p:spPr>
          <a:xfrm>
            <a:off x="442500" y="636900"/>
            <a:ext cx="8701500" cy="349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alibri"/>
                <a:ea typeface="Calibri"/>
                <a:cs typeface="Calibri"/>
                <a:sym typeface="Calibri"/>
              </a:rPr>
              <a:t>What are some basic intuitive ways to search for anything? </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r>
              <a:rPr lang="en" sz="1800">
                <a:latin typeface="Calibri"/>
                <a:ea typeface="Calibri"/>
                <a:cs typeface="Calibri"/>
                <a:sym typeface="Calibri"/>
              </a:rPr>
              <a:t>Everyday, objects like clothes, phones, books etc are more or less searched in a random fashion.</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p:txBody>
      </p:sp>
      <p:pic>
        <p:nvPicPr>
          <p:cNvPr id="101" name="Google Shape;101;p19"/>
          <p:cNvPicPr preferRelativeResize="0"/>
          <p:nvPr/>
        </p:nvPicPr>
        <p:blipFill>
          <a:blip r:embed="rId4">
            <a:alphaModFix/>
          </a:blip>
          <a:stretch>
            <a:fillRect/>
          </a:stretch>
        </p:blipFill>
        <p:spPr>
          <a:xfrm>
            <a:off x="810625" y="1932250"/>
            <a:ext cx="4279151" cy="3109525"/>
          </a:xfrm>
          <a:prstGeom prst="rect">
            <a:avLst/>
          </a:prstGeom>
          <a:noFill/>
          <a:ln>
            <a:noFill/>
          </a:ln>
        </p:spPr>
      </p:pic>
      <p:pic>
        <p:nvPicPr>
          <p:cNvPr id="102" name="Google Shape;102;p19"/>
          <p:cNvPicPr preferRelativeResize="0"/>
          <p:nvPr/>
        </p:nvPicPr>
        <p:blipFill>
          <a:blip r:embed="rId5">
            <a:alphaModFix/>
          </a:blip>
          <a:stretch>
            <a:fillRect/>
          </a:stretch>
        </p:blipFill>
        <p:spPr>
          <a:xfrm>
            <a:off x="5304650" y="1592350"/>
            <a:ext cx="3338157" cy="34494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07" name="Google Shape;107;p20"/>
          <p:cNvPicPr preferRelativeResize="0"/>
          <p:nvPr/>
        </p:nvPicPr>
        <p:blipFill>
          <a:blip r:embed="rId3">
            <a:alphaModFix/>
          </a:blip>
          <a:stretch>
            <a:fillRect/>
          </a:stretch>
        </p:blipFill>
        <p:spPr>
          <a:xfrm>
            <a:off x="594900" y="1498888"/>
            <a:ext cx="3457999" cy="3564036"/>
          </a:xfrm>
          <a:prstGeom prst="rect">
            <a:avLst/>
          </a:prstGeom>
          <a:noFill/>
          <a:ln>
            <a:noFill/>
          </a:ln>
        </p:spPr>
      </p:pic>
      <p:sp>
        <p:nvSpPr>
          <p:cNvPr id="108" name="Google Shape;108;p20"/>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9" name="Google Shape;109;p20"/>
          <p:cNvSpPr/>
          <p:nvPr/>
        </p:nvSpPr>
        <p:spPr>
          <a:xfrm>
            <a:off x="7929284" y="210064"/>
            <a:ext cx="813600" cy="2172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0" name="Google Shape;110;p20"/>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2400">
                <a:solidFill>
                  <a:srgbClr val="FFFFFF"/>
                </a:solidFill>
              </a:rPr>
              <a:t>Introduction to searching</a:t>
            </a:r>
            <a:endParaRPr sz="2400"/>
          </a:p>
        </p:txBody>
      </p:sp>
      <p:sp>
        <p:nvSpPr>
          <p:cNvPr id="111" name="Google Shape;111;p20"/>
          <p:cNvSpPr txBox="1"/>
          <p:nvPr/>
        </p:nvSpPr>
        <p:spPr>
          <a:xfrm>
            <a:off x="4330175" y="2008200"/>
            <a:ext cx="4579800" cy="232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alibri"/>
                <a:ea typeface="Calibri"/>
                <a:cs typeface="Calibri"/>
                <a:sym typeface="Calibri"/>
              </a:rPr>
              <a:t>Suppose we wish to find the book </a:t>
            </a:r>
            <a:r>
              <a:rPr lang="en" sz="1800">
                <a:solidFill>
                  <a:schemeClr val="dk1"/>
                </a:solidFill>
                <a:latin typeface="Calibri"/>
                <a:ea typeface="Calibri"/>
                <a:cs typeface="Calibri"/>
                <a:sym typeface="Calibri"/>
              </a:rPr>
              <a:t>“How to overcome the fear of coding?”</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r>
              <a:rPr lang="en" sz="1800">
                <a:latin typeface="Calibri"/>
                <a:ea typeface="Calibri"/>
                <a:cs typeface="Calibri"/>
                <a:sym typeface="Calibri"/>
              </a:rPr>
              <a:t>Should we start looking from the beginning of the alphabet i.e. letter “A”? </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r>
              <a:rPr lang="en" sz="1800">
                <a:latin typeface="Calibri"/>
                <a:ea typeface="Calibri"/>
                <a:cs typeface="Calibri"/>
                <a:sym typeface="Calibri"/>
              </a:rPr>
              <a:t>Or can we think of some other, quicker way to find our book?</a:t>
            </a:r>
            <a:endParaRPr sz="1800">
              <a:latin typeface="Calibri"/>
              <a:ea typeface="Calibri"/>
              <a:cs typeface="Calibri"/>
              <a:sym typeface="Calibri"/>
            </a:endParaRPr>
          </a:p>
        </p:txBody>
      </p:sp>
      <p:sp>
        <p:nvSpPr>
          <p:cNvPr id="112" name="Google Shape;112;p20"/>
          <p:cNvSpPr txBox="1"/>
          <p:nvPr/>
        </p:nvSpPr>
        <p:spPr>
          <a:xfrm>
            <a:off x="594900" y="929075"/>
            <a:ext cx="8259000" cy="51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alibri"/>
                <a:ea typeface="Calibri"/>
                <a:cs typeface="Calibri"/>
                <a:sym typeface="Calibri"/>
              </a:rPr>
              <a:t>What about searching for a particular book from a pile of books arranged alphabetically?</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1"/>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8" name="Google Shape;118;p21"/>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9" name="Google Shape;119;p21"/>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2400">
                <a:solidFill>
                  <a:srgbClr val="FFFFFF"/>
                </a:solidFill>
              </a:rPr>
              <a:t>Introduction to searching</a:t>
            </a:r>
            <a:endParaRPr sz="2400"/>
          </a:p>
        </p:txBody>
      </p:sp>
      <p:sp>
        <p:nvSpPr>
          <p:cNvPr id="120" name="Google Shape;120;p21"/>
          <p:cNvSpPr txBox="1"/>
          <p:nvPr/>
        </p:nvSpPr>
        <p:spPr>
          <a:xfrm>
            <a:off x="6055675" y="1174800"/>
            <a:ext cx="2295300" cy="349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alibri"/>
                <a:ea typeface="Calibri"/>
                <a:cs typeface="Calibri"/>
                <a:sym typeface="Calibri"/>
              </a:rPr>
              <a:t>What about searching for music from your music playlist?</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r>
              <a:rPr lang="en" sz="1800">
                <a:latin typeface="Calibri"/>
                <a:ea typeface="Calibri"/>
                <a:cs typeface="Calibri"/>
                <a:sym typeface="Calibri"/>
              </a:rPr>
              <a:t>Should we search sequentially, one after the other, or randomly?</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r>
              <a:rPr lang="en" sz="1800">
                <a:latin typeface="Calibri"/>
                <a:ea typeface="Calibri"/>
                <a:cs typeface="Calibri"/>
                <a:sym typeface="Calibri"/>
              </a:rPr>
              <a:t>What if the music playlist is arranged alphabetically?</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p:txBody>
      </p:sp>
      <p:pic>
        <p:nvPicPr>
          <p:cNvPr id="121" name="Google Shape;121;p21"/>
          <p:cNvPicPr preferRelativeResize="0"/>
          <p:nvPr/>
        </p:nvPicPr>
        <p:blipFill>
          <a:blip r:embed="rId4">
            <a:alphaModFix/>
          </a:blip>
          <a:stretch>
            <a:fillRect/>
          </a:stretch>
        </p:blipFill>
        <p:spPr>
          <a:xfrm>
            <a:off x="459674" y="1034700"/>
            <a:ext cx="5328750" cy="3943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0" name="Google Shape;90;p18"/>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1" name="Google Shape;91;p18"/>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2400">
                <a:solidFill>
                  <a:srgbClr val="FFFFFF"/>
                </a:solidFill>
              </a:rPr>
              <a:t>Linear Search</a:t>
            </a:r>
            <a:endParaRPr sz="2400"/>
          </a:p>
        </p:txBody>
      </p:sp>
      <p:sp>
        <p:nvSpPr>
          <p:cNvPr id="92" name="Google Shape;92;p18"/>
          <p:cNvSpPr txBox="1"/>
          <p:nvPr/>
        </p:nvSpPr>
        <p:spPr>
          <a:xfrm>
            <a:off x="849000" y="1175300"/>
            <a:ext cx="7446000" cy="34917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What can be the most naive way of searching for an element or object?</a:t>
            </a:r>
            <a:endParaRPr sz="1800"/>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 sz="1800"/>
              <a:t>Simply check all of them sequentially, one after the other, until you find your object!</a:t>
            </a:r>
            <a:endParaRPr sz="1800"/>
          </a:p>
          <a:p>
            <a:pPr marL="457200" lvl="0" indent="0" algn="l" rtl="0">
              <a:spcBef>
                <a:spcPts val="0"/>
              </a:spcBef>
              <a:spcAft>
                <a:spcPts val="0"/>
              </a:spcAft>
              <a:buNone/>
            </a:pPr>
            <a:r>
              <a:rPr lang="en" sz="1800"/>
              <a:t> </a:t>
            </a:r>
            <a:endParaRPr sz="1800"/>
          </a:p>
          <a:p>
            <a:pPr marL="457200" lvl="0" indent="-342900" algn="l" rtl="0">
              <a:spcBef>
                <a:spcPts val="0"/>
              </a:spcBef>
              <a:spcAft>
                <a:spcPts val="0"/>
              </a:spcAft>
              <a:buSzPts val="1800"/>
              <a:buChar char="●"/>
            </a:pPr>
            <a:r>
              <a:rPr lang="en" sz="1800"/>
              <a:t>Time consuming and inefficient, but the simplest and the most basic way!</a:t>
            </a:r>
            <a:endParaRPr sz="1800"/>
          </a:p>
          <a:p>
            <a:pPr marL="0" lvl="0" indent="0" algn="l" rtl="0">
              <a:spcBef>
                <a:spcPts val="0"/>
              </a:spcBef>
              <a:spcAft>
                <a:spcPts val="0"/>
              </a:spcAft>
              <a:buNone/>
            </a:pPr>
            <a:endParaRPr sz="1800"/>
          </a:p>
          <a:p>
            <a:pPr marL="457200" lvl="0" indent="-342900" algn="l" rtl="0">
              <a:spcBef>
                <a:spcPts val="0"/>
              </a:spcBef>
              <a:spcAft>
                <a:spcPts val="0"/>
              </a:spcAft>
              <a:buSzPts val="1800"/>
              <a:buChar char="●"/>
            </a:pPr>
            <a:r>
              <a:rPr lang="en" sz="1800"/>
              <a:t>Useful in those cases where no other quicker way of searching is available!</a:t>
            </a: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p:txBody>
      </p:sp>
    </p:spTree>
    <p:extLst>
      <p:ext uri="{BB962C8B-B14F-4D97-AF65-F5344CB8AC3E}">
        <p14:creationId xmlns:p14="http://schemas.microsoft.com/office/powerpoint/2010/main" val="1084900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8" name="Google Shape;98;p19"/>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99" name="Google Shape;99;p19"/>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2400">
                <a:solidFill>
                  <a:srgbClr val="FFFFFF"/>
                </a:solidFill>
              </a:rPr>
              <a:t>Linear Search</a:t>
            </a:r>
            <a:endParaRPr sz="2400"/>
          </a:p>
        </p:txBody>
      </p:sp>
      <p:sp>
        <p:nvSpPr>
          <p:cNvPr id="100" name="Google Shape;100;p19"/>
          <p:cNvSpPr txBox="1"/>
          <p:nvPr/>
        </p:nvSpPr>
        <p:spPr>
          <a:xfrm>
            <a:off x="4767475" y="1278400"/>
            <a:ext cx="4465800" cy="10242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How to find the pen in this group of objects? </a:t>
            </a:r>
            <a:endParaRPr sz="1800"/>
          </a:p>
          <a:p>
            <a:pPr marL="457200" lvl="0" indent="0" algn="l" rtl="0">
              <a:spcBef>
                <a:spcPts val="0"/>
              </a:spcBef>
              <a:spcAft>
                <a:spcPts val="0"/>
              </a:spcAft>
              <a:buNone/>
            </a:pPr>
            <a:endParaRPr sz="1800"/>
          </a:p>
          <a:p>
            <a:pPr marL="457200" lvl="0" indent="0" algn="l" rtl="0">
              <a:spcBef>
                <a:spcPts val="0"/>
              </a:spcBef>
              <a:spcAft>
                <a:spcPts val="0"/>
              </a:spcAft>
              <a:buNone/>
            </a:pPr>
            <a:r>
              <a:rPr lang="en" sz="1800"/>
              <a:t>Check every object and see if it is a pen!</a:t>
            </a:r>
            <a:endParaRPr sz="1800"/>
          </a:p>
          <a:p>
            <a:pPr marL="0" lvl="0" indent="0" algn="l" rtl="0">
              <a:spcBef>
                <a:spcPts val="0"/>
              </a:spcBef>
              <a:spcAft>
                <a:spcPts val="0"/>
              </a:spcAft>
              <a:buNone/>
            </a:pPr>
            <a:endParaRPr sz="1800"/>
          </a:p>
          <a:p>
            <a:pPr marL="457200" lvl="0" indent="-342900" algn="l" rtl="0">
              <a:spcBef>
                <a:spcPts val="0"/>
              </a:spcBef>
              <a:spcAft>
                <a:spcPts val="0"/>
              </a:spcAft>
              <a:buSzPts val="1800"/>
              <a:buChar char="●"/>
            </a:pPr>
            <a:r>
              <a:rPr lang="en" sz="1800"/>
              <a:t>How to find a burger in this group of objects?</a:t>
            </a:r>
            <a:endParaRPr sz="1800"/>
          </a:p>
          <a:p>
            <a:pPr marL="457200" lvl="0" indent="0" algn="l" rtl="0">
              <a:spcBef>
                <a:spcPts val="0"/>
              </a:spcBef>
              <a:spcAft>
                <a:spcPts val="0"/>
              </a:spcAft>
              <a:buNone/>
            </a:pPr>
            <a:r>
              <a:rPr lang="en" sz="1800"/>
              <a:t>Check every object and see if it is a burger!</a:t>
            </a:r>
            <a:endParaRPr sz="1800"/>
          </a:p>
          <a:p>
            <a:pPr marL="0" lvl="0" indent="457200" algn="l" rtl="0">
              <a:spcBef>
                <a:spcPts val="0"/>
              </a:spcBef>
              <a:spcAft>
                <a:spcPts val="0"/>
              </a:spcAft>
              <a:buNone/>
            </a:pPr>
            <a:r>
              <a:rPr lang="en" sz="1800"/>
              <a:t>Hint: Burger is not present here! </a:t>
            </a:r>
            <a:endParaRPr sz="1800"/>
          </a:p>
        </p:txBody>
      </p:sp>
      <p:pic>
        <p:nvPicPr>
          <p:cNvPr id="101" name="Google Shape;101;p19"/>
          <p:cNvPicPr preferRelativeResize="0"/>
          <p:nvPr/>
        </p:nvPicPr>
        <p:blipFill rotWithShape="1">
          <a:blip r:embed="rId4">
            <a:alphaModFix/>
          </a:blip>
          <a:srcRect l="17423"/>
          <a:stretch/>
        </p:blipFill>
        <p:spPr>
          <a:xfrm>
            <a:off x="313500" y="1094100"/>
            <a:ext cx="4356326" cy="3807272"/>
          </a:xfrm>
          <a:prstGeom prst="rect">
            <a:avLst/>
          </a:prstGeom>
          <a:noFill/>
          <a:ln>
            <a:noFill/>
          </a:ln>
        </p:spPr>
      </p:pic>
    </p:spTree>
    <p:extLst>
      <p:ext uri="{BB962C8B-B14F-4D97-AF65-F5344CB8AC3E}">
        <p14:creationId xmlns:p14="http://schemas.microsoft.com/office/powerpoint/2010/main" val="3497589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0"/>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7" name="Google Shape;107;p20"/>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08" name="Google Shape;108;p20"/>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None/>
            </a:pPr>
            <a:r>
              <a:rPr lang="en" sz="2400">
                <a:solidFill>
                  <a:srgbClr val="FFFFFF"/>
                </a:solidFill>
              </a:rPr>
              <a:t>Linear Search</a:t>
            </a:r>
            <a:endParaRPr sz="2400"/>
          </a:p>
        </p:txBody>
      </p:sp>
      <p:sp>
        <p:nvSpPr>
          <p:cNvPr id="109" name="Google Shape;109;p20"/>
          <p:cNvSpPr txBox="1"/>
          <p:nvPr/>
        </p:nvSpPr>
        <p:spPr>
          <a:xfrm>
            <a:off x="609575" y="1126125"/>
            <a:ext cx="8133300" cy="34917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Linear Search is another form of the Brute Force Method</a:t>
            </a:r>
            <a:endParaRPr sz="1800"/>
          </a:p>
          <a:p>
            <a:pPr marL="0" lvl="0" indent="0" algn="l" rtl="0">
              <a:spcBef>
                <a:spcPts val="0"/>
              </a:spcBef>
              <a:spcAft>
                <a:spcPts val="0"/>
              </a:spcAft>
              <a:buNone/>
            </a:pPr>
            <a:endParaRPr sz="1800"/>
          </a:p>
          <a:p>
            <a:pPr marL="457200" lvl="0" indent="-342900" algn="l" rtl="0">
              <a:spcBef>
                <a:spcPts val="0"/>
              </a:spcBef>
              <a:spcAft>
                <a:spcPts val="0"/>
              </a:spcAft>
              <a:buClr>
                <a:schemeClr val="dk1"/>
              </a:buClr>
              <a:buSzPts val="1800"/>
              <a:buChar char="●"/>
            </a:pPr>
            <a:r>
              <a:rPr lang="en" sz="1800">
                <a:solidFill>
                  <a:schemeClr val="dk1"/>
                </a:solidFill>
              </a:rPr>
              <a:t>Compares the element you are searching for with every element in the list of objects.</a:t>
            </a:r>
            <a:endParaRPr sz="1800">
              <a:solidFill>
                <a:schemeClr val="dk1"/>
              </a:solidFill>
            </a:endParaRPr>
          </a:p>
          <a:p>
            <a:pPr marL="0" lvl="0" indent="0" algn="l" rtl="0">
              <a:spcBef>
                <a:spcPts val="0"/>
              </a:spcBef>
              <a:spcAft>
                <a:spcPts val="0"/>
              </a:spcAft>
              <a:buNone/>
            </a:pP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Brute-force searching is also known as exhaustive searching and simply means to check all possible configurations for a given problem. </a:t>
            </a:r>
            <a:endParaRPr sz="1800">
              <a:solidFill>
                <a:schemeClr val="dk1"/>
              </a:solidFill>
            </a:endParaRPr>
          </a:p>
          <a:p>
            <a:pPr marL="457200" lvl="0" indent="0" algn="l" rtl="0">
              <a:spcBef>
                <a:spcPts val="0"/>
              </a:spcBef>
              <a:spcAft>
                <a:spcPts val="0"/>
              </a:spcAft>
              <a:buNone/>
            </a:pP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It is easy to implement and will most definitely find the solution but it is quite time-consuming.</a:t>
            </a:r>
            <a:endParaRPr sz="1800">
              <a:solidFill>
                <a:schemeClr val="dk1"/>
              </a:solidFill>
            </a:endParaRPr>
          </a:p>
        </p:txBody>
      </p:sp>
    </p:spTree>
    <p:extLst>
      <p:ext uri="{BB962C8B-B14F-4D97-AF65-F5344CB8AC3E}">
        <p14:creationId xmlns:p14="http://schemas.microsoft.com/office/powerpoint/2010/main" val="102887061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28</Slides>
  <Notes>28</Notes>
  <HiddenSlides>0</HiddenSlide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Simple Light</vt:lpstr>
      <vt:lpstr>PowerPoint Presentation</vt:lpstr>
      <vt:lpstr>PowerPoint Presentation</vt:lpstr>
      <vt:lpstr>PowerPoint Presentation</vt:lpstr>
      <vt:lpstr>Introduction to searching</vt:lpstr>
      <vt:lpstr>Introduction to searching</vt:lpstr>
      <vt:lpstr>Introduction to searching</vt:lpstr>
      <vt:lpstr>Linear Search</vt:lpstr>
      <vt:lpstr>Linear Search</vt:lpstr>
      <vt:lpstr>Linear Search</vt:lpstr>
      <vt:lpstr>Example of Linear Search</vt:lpstr>
      <vt:lpstr>Java Implementation of Linear Search</vt:lpstr>
      <vt:lpstr>Time Complexity of Linear Search</vt:lpstr>
      <vt:lpstr>Divide &amp; Conquer</vt:lpstr>
      <vt:lpstr>Divide &amp; Conquer</vt:lpstr>
      <vt:lpstr>Divide &amp; Conquer</vt:lpstr>
      <vt:lpstr>Divide &amp; Conquer</vt:lpstr>
      <vt:lpstr>Divide &amp; Conquer</vt:lpstr>
      <vt:lpstr>Binary Search</vt:lpstr>
      <vt:lpstr>Binary Search</vt:lpstr>
      <vt:lpstr>Binary Search</vt:lpstr>
      <vt:lpstr>Binary Search</vt:lpstr>
      <vt:lpstr>Java Implementation of Binary Search</vt:lpstr>
      <vt:lpstr>Java Implementation of Binary Search</vt:lpstr>
      <vt:lpstr>More examples of Binary Search</vt:lpstr>
      <vt:lpstr>More examples of Binary Search</vt:lpstr>
      <vt:lpstr>Time Complexity of Binary Search </vt:lpstr>
      <vt:lpstr>Time Complexity of Binary Search </vt:lpstr>
      <vt:lpstr>Thank You!     Happy learning!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27</cp:revision>
  <dcterms:modified xsi:type="dcterms:W3CDTF">2021-01-10T20:38:46Z</dcterms:modified>
</cp:coreProperties>
</file>